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sldIdLst>
    <p:sldId id="709" r:id="rId2"/>
    <p:sldId id="1061" r:id="rId3"/>
    <p:sldId id="743" r:id="rId4"/>
    <p:sldId id="742" r:id="rId5"/>
    <p:sldId id="366" r:id="rId6"/>
    <p:sldId id="746" r:id="rId7"/>
    <p:sldId id="376" r:id="rId8"/>
    <p:sldId id="259" r:id="rId9"/>
    <p:sldId id="1027" r:id="rId10"/>
    <p:sldId id="1037" r:id="rId11"/>
    <p:sldId id="1034" r:id="rId12"/>
    <p:sldId id="1070" r:id="rId13"/>
    <p:sldId id="1041" r:id="rId14"/>
    <p:sldId id="1042" r:id="rId15"/>
    <p:sldId id="1038" r:id="rId16"/>
    <p:sldId id="1043" r:id="rId17"/>
    <p:sldId id="1044" r:id="rId18"/>
    <p:sldId id="1045" r:id="rId19"/>
    <p:sldId id="1046" r:id="rId20"/>
    <p:sldId id="1039" r:id="rId21"/>
    <p:sldId id="1030" r:id="rId22"/>
    <p:sldId id="1040" r:id="rId23"/>
    <p:sldId id="747" r:id="rId24"/>
    <p:sldId id="1058" r:id="rId25"/>
    <p:sldId id="1059" r:id="rId26"/>
    <p:sldId id="1050" r:id="rId27"/>
    <p:sldId id="1051" r:id="rId28"/>
    <p:sldId id="1060" r:id="rId29"/>
    <p:sldId id="1052" r:id="rId30"/>
    <p:sldId id="1055" r:id="rId31"/>
    <p:sldId id="1057" r:id="rId32"/>
    <p:sldId id="1063" r:id="rId33"/>
    <p:sldId id="1065" r:id="rId34"/>
    <p:sldId id="1067" r:id="rId35"/>
    <p:sldId id="1064" r:id="rId36"/>
    <p:sldId id="1066" r:id="rId37"/>
    <p:sldId id="1068" r:id="rId38"/>
    <p:sldId id="745" r:id="rId39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E40"/>
    <a:srgbClr val="E2AC00"/>
    <a:srgbClr val="FCF600"/>
    <a:srgbClr val="FFFF99"/>
    <a:srgbClr val="80C535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7812" autoAdjust="0"/>
    <p:restoredTop sz="94660"/>
  </p:normalViewPr>
  <p:slideViewPr>
    <p:cSldViewPr snapToGrid="0">
      <p:cViewPr varScale="1">
        <p:scale>
          <a:sx n="92" d="100"/>
          <a:sy n="92" d="100"/>
        </p:scale>
        <p:origin x="176" y="5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A3058A-A10E-4DBE-A38B-10E67234A4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bs-Latn-B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51ABFEE-9C71-4226-8D88-615C482269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bs-Latn-B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6E2C13-6D5B-46B3-9F0B-B7F6BC1A65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E6706-CF58-42E3-9236-0EBB558913AA}" type="datetimeFigureOut">
              <a:rPr lang="bs-Latn-BA" smtClean="0"/>
              <a:t>14. 10. 2026.</a:t>
            </a:fld>
            <a:endParaRPr lang="bs-Latn-B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F8A727-2867-4C15-B42E-3370921FAE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9ECA26-ABCC-4488-96AE-432C1A7835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F4CF8-0F30-4206-A9F8-FFEEDD184B88}" type="slidenum">
              <a:rPr lang="bs-Latn-BA" smtClean="0"/>
              <a:t>‹Nr.›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24271606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DCD8DE-1C64-4370-803E-741A384945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s-Latn-B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62FEB4-B6FF-4747-9C00-5DEA4C3BF6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s-Latn-B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DC1FD3-142C-456C-88BC-CC156B5DE4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E6706-CF58-42E3-9236-0EBB558913AA}" type="datetimeFigureOut">
              <a:rPr lang="bs-Latn-BA" smtClean="0"/>
              <a:t>14. 10. 2026.</a:t>
            </a:fld>
            <a:endParaRPr lang="bs-Latn-B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D64719-037B-43C0-9DCC-707CBA08D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BFC9FE-3B64-477B-91E7-1268EE7A3E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F4CF8-0F30-4206-A9F8-FFEEDD184B88}" type="slidenum">
              <a:rPr lang="bs-Latn-BA" smtClean="0"/>
              <a:t>‹Nr.›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24993137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74DFE5-DFCA-4761-8F0B-32FCABC6B8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bs-Latn-B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B21063-D2BD-48D2-9EA1-E63D95D76D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892D85-0027-4737-BF59-E9CE36034D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E6706-CF58-42E3-9236-0EBB558913AA}" type="datetimeFigureOut">
              <a:rPr lang="bs-Latn-BA" smtClean="0"/>
              <a:t>14. 10. 2026.</a:t>
            </a:fld>
            <a:endParaRPr lang="bs-Latn-B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131795-078A-4BDB-B20A-00AA6272F8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5F49DC-F9CE-48C9-AA1F-C79156A10F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F4CF8-0F30-4206-A9F8-FFEEDD184B88}" type="slidenum">
              <a:rPr lang="bs-Latn-BA" smtClean="0"/>
              <a:t>‹Nr.›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1231705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FF620D-18E3-437B-B4F8-735400B7E8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s-Latn-B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E6951B-DFF8-436B-9E74-3F90713686C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s-Latn-B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5C8287-2D00-488C-BC8B-6A991B2DBA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s-Latn-B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8652EB0-CC1C-4834-A3F1-4296C1314B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E6706-CF58-42E3-9236-0EBB558913AA}" type="datetimeFigureOut">
              <a:rPr lang="bs-Latn-BA" smtClean="0"/>
              <a:t>14. 10. 2026.</a:t>
            </a:fld>
            <a:endParaRPr lang="bs-Latn-B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C162397-5F44-41C8-AF67-C5671D5520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EEDE69-C5EB-402E-A024-5F3B9EF7C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F4CF8-0F30-4206-A9F8-FFEEDD184B88}" type="slidenum">
              <a:rPr lang="bs-Latn-BA" smtClean="0"/>
              <a:t>‹Nr.›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5336529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547B73-30D4-4B0A-8BE9-516219EDA9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bs-Latn-B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3A5908-61C3-424B-BC81-0BD0F3260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FBA1E0B-E87C-41F2-B040-7B2731A8FE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s-Latn-B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1943CFA-252F-43B2-B5E1-7B86673750B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0E3DB59-B811-40E8-9AA6-1C331D7B30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s-Latn-B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C9400BC-387A-4525-8223-F1BA974C96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E6706-CF58-42E3-9236-0EBB558913AA}" type="datetimeFigureOut">
              <a:rPr lang="bs-Latn-BA" smtClean="0"/>
              <a:t>14. 10. 2026.</a:t>
            </a:fld>
            <a:endParaRPr lang="bs-Latn-B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03E7DC8-2C95-4A30-AB29-4265098907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0954793-2186-4796-8862-AC226D77AB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F4CF8-0F30-4206-A9F8-FFEEDD184B88}" type="slidenum">
              <a:rPr lang="bs-Latn-BA" smtClean="0"/>
              <a:t>‹Nr.›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9503652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059EEB-3B7A-4411-934E-D4D56AF287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s-Latn-B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A155844-3002-44F1-861F-5BC614FB42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E6706-CF58-42E3-9236-0EBB558913AA}" type="datetimeFigureOut">
              <a:rPr lang="bs-Latn-BA" smtClean="0"/>
              <a:t>14. 10. 2026.</a:t>
            </a:fld>
            <a:endParaRPr lang="bs-Latn-B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F0BA35C-F260-45CD-B898-8D5025B125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DA495B2-A229-47D1-BF6E-801DE81A18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F4CF8-0F30-4206-A9F8-FFEEDD184B88}" type="slidenum">
              <a:rPr lang="bs-Latn-BA" smtClean="0"/>
              <a:t>‹Nr.›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6215628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7C1FC42-D921-495B-A94D-2CBA2A063B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E6706-CF58-42E3-9236-0EBB558913AA}" type="datetimeFigureOut">
              <a:rPr lang="bs-Latn-BA" smtClean="0"/>
              <a:t>14. 10. 2026.</a:t>
            </a:fld>
            <a:endParaRPr lang="bs-Latn-B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51511D9-631E-41D3-9536-A47AB8162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92593E-C57F-4A48-8925-368192F6AC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F4CF8-0F30-4206-A9F8-FFEEDD184B88}" type="slidenum">
              <a:rPr lang="bs-Latn-BA" smtClean="0"/>
              <a:t>‹Nr.›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3548954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8ED4D5-FF3C-4919-A254-B10DB6507A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bs-Latn-B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B565B8-6E5E-4DD4-85DB-477ACF5A58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s-Latn-B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F093D0-D1E0-48D0-B3B2-A7DD85C660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B6D996-71A2-472A-8547-4B39545A08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E6706-CF58-42E3-9236-0EBB558913AA}" type="datetimeFigureOut">
              <a:rPr lang="bs-Latn-BA" smtClean="0"/>
              <a:t>14. 10. 2026.</a:t>
            </a:fld>
            <a:endParaRPr lang="bs-Latn-B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7219F4-45C8-4814-A28B-D5D7527E9F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19F51D-453B-4CFE-BD1D-4D6FE0C2F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F4CF8-0F30-4206-A9F8-FFEEDD184B88}" type="slidenum">
              <a:rPr lang="bs-Latn-BA" smtClean="0"/>
              <a:t>‹Nr.›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23019643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CFBDD1-1A6A-4839-A20E-79A4FC0D01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bs-Latn-B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153A305-D173-4A09-AF13-1743DE7B0E1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s-Latn-B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28A2F4-76B9-402D-8C1C-A4ACF85A08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CF7C94-5BC8-4144-AB48-DFCB505397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E6706-CF58-42E3-9236-0EBB558913AA}" type="datetimeFigureOut">
              <a:rPr lang="bs-Latn-BA" smtClean="0"/>
              <a:t>14. 10. 2026.</a:t>
            </a:fld>
            <a:endParaRPr lang="bs-Latn-B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81FF77-E2A8-4142-B2C6-B967A1A295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4066D1-9220-4DEB-8904-B6AE0EC39E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F4CF8-0F30-4206-A9F8-FFEEDD184B88}" type="slidenum">
              <a:rPr lang="bs-Latn-BA" smtClean="0"/>
              <a:t>‹Nr.›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2349798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D3E6E7-7F32-41AC-957C-426A6EA640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s-Latn-B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86DFB73-E363-4AA9-BA41-4E8AF65397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s-Latn-B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B04FC7-607F-4448-A8D4-4274C9A7B6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E6706-CF58-42E3-9236-0EBB558913AA}" type="datetimeFigureOut">
              <a:rPr lang="bs-Latn-BA" smtClean="0"/>
              <a:t>14. 10. 2026.</a:t>
            </a:fld>
            <a:endParaRPr lang="bs-Latn-B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5642AA-D786-4E99-85B5-FB1C536B09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3E8971-7617-4B40-935A-B130CCC81A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F4CF8-0F30-4206-A9F8-FFEEDD184B88}" type="slidenum">
              <a:rPr lang="bs-Latn-BA" smtClean="0"/>
              <a:t>‹Nr.›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21293189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652065E-088B-4ABC-B1B1-6DFDD479D80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bs-Latn-B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20B263-7F4C-4F68-B7C0-57207D277C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s-Latn-B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05D935-E85A-4354-8A87-895547424B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E6706-CF58-42E3-9236-0EBB558913AA}" type="datetimeFigureOut">
              <a:rPr lang="bs-Latn-BA" smtClean="0"/>
              <a:t>14. 10. 2026.</a:t>
            </a:fld>
            <a:endParaRPr lang="bs-Latn-B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C77568-2DDC-4427-9D5C-186A9A51A7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35534E-4334-453D-9D02-7B318E17B8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F4CF8-0F30-4206-A9F8-FFEEDD184B88}" type="slidenum">
              <a:rPr lang="bs-Latn-BA" smtClean="0"/>
              <a:t>‹Nr.›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9145904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4718" y="3352802"/>
            <a:ext cx="11222567" cy="1470025"/>
          </a:xfrm>
        </p:spPr>
        <p:txBody>
          <a:bodyPr/>
          <a:lstStyle/>
          <a:p>
            <a:r>
              <a:rPr lang="ta-IN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4718" y="4771030"/>
            <a:ext cx="11222567" cy="972671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a-IN"/>
              <a:t>Click to edit Master subtitle style</a:t>
            </a:r>
            <a:endParaRPr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3"/>
          </p:nvPr>
        </p:nvSpPr>
        <p:spPr>
          <a:xfrm>
            <a:off x="494640" y="363538"/>
            <a:ext cx="11202720" cy="2836862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ta-IN" noProof="0"/>
              <a:t>Drag picture to placeholder or click icon to add</a:t>
            </a:r>
            <a:endParaRPr noProof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3690E9-9980-4D2F-E714-D3FD80A567F9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CD5F1F-B539-9402-FF83-B718FE601D8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7B4B20-8D90-524E-4902-36FB9DB3325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47D6C4-16D4-7042-8E64-790466D6BCA2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410384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7000">
              <a:schemeClr val="bg1"/>
            </a:gs>
            <a:gs pos="94000">
              <a:srgbClr val="CCFF99"/>
            </a:gs>
            <a:gs pos="93000">
              <a:srgbClr val="92D050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448E463-A003-401D-B6A5-299A58DF1D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bs-Latn-B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CA6769-F81D-49EF-8DC4-3D31FB8245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s-Latn-B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AF0790-6C0F-4410-85AC-5DA99CA4CC9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7E6706-CF58-42E3-9236-0EBB558913AA}" type="datetimeFigureOut">
              <a:rPr lang="bs-Latn-BA" smtClean="0"/>
              <a:t>14. 10. 2026.</a:t>
            </a:fld>
            <a:endParaRPr lang="bs-Latn-B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663E4F-5FF2-441B-9CE1-75325328A0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s-Latn-B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B9D959-58A3-4C11-87F7-D8F02FFECB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4F4CF8-0F30-4206-A9F8-FFEEDD184B88}" type="slidenum">
              <a:rPr lang="bs-Latn-BA" smtClean="0"/>
              <a:t>‹Nr.›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40671213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http://www.webgradnja.hr/images/clanci/279/geotermalni%20izvori%20slika%205.jpg" TargetMode="External"/><Relationship Id="rId3" Type="http://schemas.openxmlformats.org/officeDocument/2006/relationships/image" Target="../media/image10.png"/><Relationship Id="rId7" Type="http://schemas.openxmlformats.org/officeDocument/2006/relationships/image" Target="../media/image12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http://www.webgradnja.hr/images/clanci/279/voda%20sl.jpg" TargetMode="External"/><Relationship Id="rId5" Type="http://schemas.openxmlformats.org/officeDocument/2006/relationships/image" Target="../media/image11.jpeg"/><Relationship Id="rId10" Type="http://schemas.openxmlformats.org/officeDocument/2006/relationships/image" Target="../media/image14.gif"/><Relationship Id="rId4" Type="http://schemas.microsoft.com/office/2007/relationships/hdphoto" Target="../media/hdphoto1.wdp"/><Relationship Id="rId9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http://www.energetika.in.rs/sr/images/stories/slike/pt-house.gif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hyperlink" Target="http://www.epbih.ba/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8C8D4C-21BA-5EAE-D39A-3CEBBD5D8F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 4">
            <a:extLst>
              <a:ext uri="{FF2B5EF4-FFF2-40B4-BE49-F238E27FC236}">
                <a16:creationId xmlns:a16="http://schemas.microsoft.com/office/drawing/2014/main" id="{6EF8F7E1-93BA-C570-6AE0-BF2E92B600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8779" y="5619737"/>
            <a:ext cx="1235201" cy="646871"/>
          </a:xfrm>
          <a:prstGeom prst="rect">
            <a:avLst/>
          </a:prstGeom>
        </p:spPr>
      </p:pic>
      <p:pic>
        <p:nvPicPr>
          <p:cNvPr id="13" name="Grafik 8">
            <a:extLst>
              <a:ext uri="{FF2B5EF4-FFF2-40B4-BE49-F238E27FC236}">
                <a16:creationId xmlns:a16="http://schemas.microsoft.com/office/drawing/2014/main" id="{BB69B11E-06CE-0EC9-0126-773485BC1D22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6781" y="5632675"/>
            <a:ext cx="1177323" cy="5804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rafik 9">
            <a:extLst>
              <a:ext uri="{FF2B5EF4-FFF2-40B4-BE49-F238E27FC236}">
                <a16:creationId xmlns:a16="http://schemas.microsoft.com/office/drawing/2014/main" id="{6988D1D0-A96B-ADA1-75C1-F87AF05B02B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891" t="39854" r="65229" b="16067"/>
          <a:stretch/>
        </p:blipFill>
        <p:spPr bwMode="auto">
          <a:xfrm>
            <a:off x="9487642" y="5328473"/>
            <a:ext cx="1495808" cy="107481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0" name="Grafik 10">
            <a:extLst>
              <a:ext uri="{FF2B5EF4-FFF2-40B4-BE49-F238E27FC236}">
                <a16:creationId xmlns:a16="http://schemas.microsoft.com/office/drawing/2014/main" id="{BF2A8D6B-C5A1-0547-739F-8D4EA0EED3D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3529" t="49740" r="6274" b="41106"/>
          <a:stretch/>
        </p:blipFill>
        <p:spPr bwMode="auto">
          <a:xfrm>
            <a:off x="7546519" y="5652927"/>
            <a:ext cx="1806859" cy="43860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3" name="Grafik 11">
            <a:extLst>
              <a:ext uri="{FF2B5EF4-FFF2-40B4-BE49-F238E27FC236}">
                <a16:creationId xmlns:a16="http://schemas.microsoft.com/office/drawing/2014/main" id="{73489000-9C71-092E-0F4E-B4839D24CA6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5179" t="20943" r="76644" b="65240"/>
          <a:stretch/>
        </p:blipFill>
        <p:spPr bwMode="auto">
          <a:xfrm>
            <a:off x="5667014" y="5632675"/>
            <a:ext cx="1495808" cy="60074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pSp>
        <p:nvGrpSpPr>
          <p:cNvPr id="43" name="Group 42">
            <a:extLst>
              <a:ext uri="{FF2B5EF4-FFF2-40B4-BE49-F238E27FC236}">
                <a16:creationId xmlns:a16="http://schemas.microsoft.com/office/drawing/2014/main" id="{9D94A82F-EE03-03A0-670E-DF2ABCAAD590}"/>
              </a:ext>
            </a:extLst>
          </p:cNvPr>
          <p:cNvGrpSpPr/>
          <p:nvPr/>
        </p:nvGrpSpPr>
        <p:grpSpPr>
          <a:xfrm>
            <a:off x="1527067" y="542183"/>
            <a:ext cx="9137866" cy="4059864"/>
            <a:chOff x="1499978" y="337153"/>
            <a:chExt cx="8956622" cy="4059864"/>
          </a:xfrm>
        </p:grpSpPr>
        <p:pic>
          <p:nvPicPr>
            <p:cNvPr id="31" name="Grafik 4">
              <a:extLst>
                <a:ext uri="{FF2B5EF4-FFF2-40B4-BE49-F238E27FC236}">
                  <a16:creationId xmlns:a16="http://schemas.microsoft.com/office/drawing/2014/main" id="{B59F4A79-E08F-11F0-C242-2E7629FB3AA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34516" t="26702" r="27389" b="3866"/>
            <a:stretch/>
          </p:blipFill>
          <p:spPr>
            <a:xfrm>
              <a:off x="1499978" y="337153"/>
              <a:ext cx="5203330" cy="4059864"/>
            </a:xfrm>
            <a:prstGeom prst="rect">
              <a:avLst/>
            </a:prstGeom>
          </p:spPr>
        </p:pic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01777AFA-21C9-00B6-C7FB-1B15D9DB6FB8}"/>
                </a:ext>
              </a:extLst>
            </p:cNvPr>
            <p:cNvGrpSpPr/>
            <p:nvPr/>
          </p:nvGrpSpPr>
          <p:grpSpPr>
            <a:xfrm>
              <a:off x="6728116" y="337153"/>
              <a:ext cx="3728484" cy="3950456"/>
              <a:chOff x="6728116" y="1085985"/>
              <a:chExt cx="3728484" cy="3483276"/>
            </a:xfrm>
          </p:grpSpPr>
          <p:pic>
            <p:nvPicPr>
              <p:cNvPr id="37" name="Picture 36">
                <a:extLst>
                  <a:ext uri="{FF2B5EF4-FFF2-40B4-BE49-F238E27FC236}">
                    <a16:creationId xmlns:a16="http://schemas.microsoft.com/office/drawing/2014/main" id="{5FB1A891-B332-DD90-A52F-3303B17A3A6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728116" y="1085985"/>
                <a:ext cx="3175667" cy="3483276"/>
              </a:xfrm>
              <a:prstGeom prst="rect">
                <a:avLst/>
              </a:prstGeom>
            </p:spPr>
          </p:pic>
          <p:sp>
            <p:nvSpPr>
              <p:cNvPr id="39" name="Textfeld 9">
                <a:extLst>
                  <a:ext uri="{FF2B5EF4-FFF2-40B4-BE49-F238E27FC236}">
                    <a16:creationId xmlns:a16="http://schemas.microsoft.com/office/drawing/2014/main" id="{F77C15EF-D3E3-7FFF-ADC3-54B56B775148}"/>
                  </a:ext>
                </a:extLst>
              </p:cNvPr>
              <p:cNvSpPr txBox="1"/>
              <p:nvPr/>
            </p:nvSpPr>
            <p:spPr>
              <a:xfrm>
                <a:off x="8467793" y="3246815"/>
                <a:ext cx="1988807" cy="9233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de-CH" b="1" dirty="0" err="1">
                    <a:solidFill>
                      <a:schemeClr val="accent1">
                        <a:lumMod val="75000"/>
                      </a:schemeClr>
                    </a:solidFill>
                  </a:rPr>
                  <a:t>Javna</a:t>
                </a:r>
                <a:r>
                  <a:rPr lang="de-CH" b="1" dirty="0">
                    <a:solidFill>
                      <a:schemeClr val="accent1">
                        <a:lumMod val="75000"/>
                      </a:schemeClr>
                    </a:solidFill>
                  </a:rPr>
                  <a:t> </a:t>
                </a:r>
                <a:r>
                  <a:rPr lang="de-CH" b="1" dirty="0" err="1">
                    <a:solidFill>
                      <a:schemeClr val="accent1">
                        <a:lumMod val="75000"/>
                      </a:schemeClr>
                    </a:solidFill>
                  </a:rPr>
                  <a:t>elektroenergetska</a:t>
                </a:r>
                <a:r>
                  <a:rPr lang="de-CH" b="1" dirty="0">
                    <a:solidFill>
                      <a:schemeClr val="accent1">
                        <a:lumMod val="75000"/>
                      </a:schemeClr>
                    </a:solidFill>
                  </a:rPr>
                  <a:t> </a:t>
                </a:r>
                <a:r>
                  <a:rPr lang="de-CH" b="1" dirty="0" err="1">
                    <a:solidFill>
                      <a:schemeClr val="accent1">
                        <a:lumMod val="75000"/>
                      </a:schemeClr>
                    </a:solidFill>
                  </a:rPr>
                  <a:t>mreža</a:t>
                </a:r>
                <a:endParaRPr lang="de-CH" b="1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</p:grpSp>
      </p:grpSp>
      <p:sp>
        <p:nvSpPr>
          <p:cNvPr id="42" name="Rectangle 2">
            <a:extLst>
              <a:ext uri="{FF2B5EF4-FFF2-40B4-BE49-F238E27FC236}">
                <a16:creationId xmlns:a16="http://schemas.microsoft.com/office/drawing/2014/main" id="{ACA2176F-4D3F-5279-78E3-0D83CEC390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7965" y="4705558"/>
            <a:ext cx="1173606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hr-HR" sz="3600" b="1" dirty="0">
                <a:ln>
                  <a:solidFill>
                    <a:schemeClr val="tx1"/>
                  </a:solidFill>
                </a:ln>
                <a:solidFill>
                  <a:srgbClr val="92D050"/>
                </a:solidFill>
                <a:ea typeface="Calibri" pitchFamily="34" charset="0"/>
                <a:cs typeface="Arial" pitchFamily="34" charset="0"/>
              </a:rPr>
              <a:t>Kako do solarne elektrane i statusa </a:t>
            </a:r>
            <a:r>
              <a:rPr lang="hr-HR" sz="3600" b="1" dirty="0" err="1">
                <a:ln>
                  <a:solidFill>
                    <a:schemeClr val="tx1"/>
                  </a:solidFill>
                </a:ln>
                <a:solidFill>
                  <a:srgbClr val="92D050"/>
                </a:solidFill>
                <a:ea typeface="Calibri" pitchFamily="34" charset="0"/>
                <a:cs typeface="Arial" pitchFamily="34" charset="0"/>
              </a:rPr>
              <a:t>prosumera</a:t>
            </a:r>
            <a:endParaRPr lang="hr-HR" sz="3600" dirty="0">
              <a:ln>
                <a:solidFill>
                  <a:schemeClr val="tx1"/>
                </a:solidFill>
              </a:ln>
              <a:solidFill>
                <a:srgbClr val="92D050"/>
              </a:solidFill>
              <a:cs typeface="Arial" pitchFamily="34" charset="0"/>
            </a:endParaRPr>
          </a:p>
        </p:txBody>
      </p:sp>
      <p:pic>
        <p:nvPicPr>
          <p:cNvPr id="2" name="Picture 8">
            <a:extLst>
              <a:ext uri="{FF2B5EF4-FFF2-40B4-BE49-F238E27FC236}">
                <a16:creationId xmlns:a16="http://schemas.microsoft.com/office/drawing/2014/main" id="{0BF58219-E3EB-6BD4-5388-F19724F62F4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937" y="5534363"/>
            <a:ext cx="1495808" cy="81761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443225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1AD560D-1706-D654-AC02-4A5A90C0E3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BA" sz="4000" b="1" dirty="0"/>
              <a:t>Cilj prezentacije 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87DDE29-5501-20B9-7D02-DB24415C6C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732655"/>
          </a:xfrm>
        </p:spPr>
        <p:txBody>
          <a:bodyPr>
            <a:normAutofit/>
          </a:bodyPr>
          <a:lstStyle/>
          <a:p>
            <a:pPr marL="0" indent="0" algn="l" rtl="0">
              <a:buNone/>
            </a:pPr>
            <a:r>
              <a:rPr lang="bs-Latn-BA" sz="2400" b="0" i="0" u="none" strike="noStrike" dirty="0">
                <a:solidFill>
                  <a:srgbClr val="0D0D0D"/>
                </a:solidFill>
                <a:effectLst/>
                <a:latin typeface="-apple-system-body"/>
              </a:rPr>
              <a:t>Građanima pružiti </a:t>
            </a:r>
            <a:r>
              <a:rPr lang="bs-Latn-BA" sz="2400" b="1" i="0" u="none" strike="noStrike" dirty="0">
                <a:solidFill>
                  <a:srgbClr val="0D0D0D"/>
                </a:solidFill>
                <a:effectLst/>
                <a:latin typeface="-apple-system-body"/>
              </a:rPr>
              <a:t>ključne informacije za donošenje odluke o ugradnji solarne elektrane na krovu kuće</a:t>
            </a:r>
            <a:r>
              <a:rPr lang="bs-Latn-BA" sz="2400" b="0" i="0" u="none" strike="noStrike" dirty="0">
                <a:solidFill>
                  <a:srgbClr val="0D0D0D"/>
                </a:solidFill>
                <a:effectLst/>
                <a:latin typeface="-apple-system-body"/>
              </a:rPr>
              <a:t>, uključujući:</a:t>
            </a:r>
          </a:p>
          <a:p>
            <a:pPr algn="l" rtl="0">
              <a:buFont typeface="Arial" panose="020B0604020202020204" pitchFamily="34" charset="0"/>
              <a:buChar char="•"/>
            </a:pPr>
            <a:r>
              <a:rPr lang="bs-Latn-BA" sz="2400" b="0" i="0" u="none" strike="noStrike" dirty="0">
                <a:solidFill>
                  <a:srgbClr val="0D0D0D"/>
                </a:solidFill>
                <a:effectLst/>
                <a:latin typeface="-apple-system-body"/>
              </a:rPr>
              <a:t>osnovne prednosti i uslove za ugradnju;</a:t>
            </a:r>
          </a:p>
          <a:p>
            <a:pPr algn="l" rtl="0">
              <a:buFont typeface="Arial" panose="020B0604020202020204" pitchFamily="34" charset="0"/>
              <a:buChar char="•"/>
            </a:pPr>
            <a:r>
              <a:rPr lang="bs-Latn-BA" sz="2400" b="0" i="0" u="none" strike="noStrike" dirty="0">
                <a:solidFill>
                  <a:srgbClr val="0D0D0D"/>
                </a:solidFill>
                <a:effectLst/>
                <a:latin typeface="-apple-system-body"/>
              </a:rPr>
              <a:t>procjenu investicije, uštede i period povrata;</a:t>
            </a:r>
          </a:p>
          <a:p>
            <a:pPr algn="l" rtl="0">
              <a:buFont typeface="Arial" panose="020B0604020202020204" pitchFamily="34" charset="0"/>
              <a:buChar char="•"/>
            </a:pPr>
            <a:r>
              <a:rPr lang="bs-Latn-BA" sz="2400" b="0" i="0" u="none" strike="noStrike" dirty="0">
                <a:solidFill>
                  <a:srgbClr val="0D0D0D"/>
                </a:solidFill>
                <a:effectLst/>
                <a:latin typeface="-apple-system-body"/>
              </a:rPr>
              <a:t>najvažnije korake i obaveze za budućeg </a:t>
            </a:r>
            <a:r>
              <a:rPr lang="bs-Latn-BA" sz="2400" b="0" i="0" u="none" strike="noStrike" dirty="0" err="1">
                <a:solidFill>
                  <a:srgbClr val="0D0D0D"/>
                </a:solidFill>
                <a:effectLst/>
                <a:latin typeface="-apple-system-body"/>
              </a:rPr>
              <a:t>prosumera</a:t>
            </a:r>
            <a:r>
              <a:rPr lang="bs-Latn-BA" sz="2400" b="0" i="0" u="none" strike="noStrike" dirty="0">
                <a:solidFill>
                  <a:srgbClr val="0D0D0D"/>
                </a:solidFill>
                <a:effectLst/>
                <a:latin typeface="-apple-system-body"/>
              </a:rPr>
              <a:t>;</a:t>
            </a:r>
          </a:p>
          <a:p>
            <a:pPr algn="l" rtl="0">
              <a:buFont typeface="Arial" panose="020B0604020202020204" pitchFamily="34" charset="0"/>
              <a:buChar char="•"/>
            </a:pPr>
            <a:r>
              <a:rPr lang="bs-Latn-BA" sz="2400" b="1" i="0" u="none" strike="noStrike" dirty="0">
                <a:solidFill>
                  <a:srgbClr val="0D0D0D"/>
                </a:solidFill>
                <a:effectLst/>
                <a:latin typeface="-apple-system-body"/>
              </a:rPr>
              <a:t>ključne informacije o aktuelnom javnom pozivu za </a:t>
            </a:r>
            <a:r>
              <a:rPr lang="bs-Latn-BA" sz="2400" b="1" i="0" u="none" strike="noStrike" dirty="0" err="1">
                <a:solidFill>
                  <a:srgbClr val="0D0D0D"/>
                </a:solidFill>
                <a:effectLst/>
                <a:latin typeface="-apple-system-body"/>
              </a:rPr>
              <a:t>sufinansiranje</a:t>
            </a:r>
            <a:r>
              <a:rPr lang="bs-Latn-BA" sz="2400" b="0" i="0" u="none" strike="noStrike" dirty="0">
                <a:solidFill>
                  <a:srgbClr val="0D0D0D"/>
                </a:solidFill>
                <a:effectLst/>
                <a:latin typeface="-apple-system-body"/>
              </a:rPr>
              <a:t> instaliranja </a:t>
            </a:r>
            <a:r>
              <a:rPr lang="bs-Latn-BA" sz="2400" b="0" i="0" u="none" strike="noStrike" dirty="0" err="1">
                <a:solidFill>
                  <a:srgbClr val="0D0D0D"/>
                </a:solidFill>
                <a:effectLst/>
                <a:latin typeface="-apple-system-body"/>
              </a:rPr>
              <a:t>fotonaponskih</a:t>
            </a:r>
            <a:r>
              <a:rPr lang="bs-Latn-BA" sz="2400" b="0" i="0" u="none" strike="noStrike" dirty="0">
                <a:solidFill>
                  <a:srgbClr val="0D0D0D"/>
                </a:solidFill>
                <a:effectLst/>
                <a:latin typeface="-apple-system-body"/>
              </a:rPr>
              <a:t> sistema na krovove kuća.</a:t>
            </a:r>
          </a:p>
          <a:p>
            <a:pPr marL="0" indent="0" algn="l" rtl="0">
              <a:buNone/>
            </a:pPr>
            <a:endParaRPr lang="bs-Latn-BA" sz="2400" b="1" i="0" u="none" strike="noStrike" dirty="0">
              <a:solidFill>
                <a:srgbClr val="0D0D0D"/>
              </a:solidFill>
              <a:effectLst/>
              <a:latin typeface="-apple-system-body"/>
            </a:endParaRPr>
          </a:p>
          <a:p>
            <a:pPr marL="0" indent="0" algn="l" rtl="0">
              <a:buNone/>
            </a:pPr>
            <a:r>
              <a:rPr lang="bs-Latn-BA" sz="2400" b="1" i="0" u="none" strike="noStrike" dirty="0">
                <a:solidFill>
                  <a:srgbClr val="0D0D0D"/>
                </a:solidFill>
                <a:effectLst/>
                <a:latin typeface="-apple-system-body"/>
              </a:rPr>
              <a:t>Cilj je da građanin na kraju prezentacije može procijeniti: „Da li se njemu solarna elektrana isplati i može li ostvariti </a:t>
            </a:r>
            <a:r>
              <a:rPr lang="bs-Latn-BA" sz="2400" b="1" i="0" u="none" strike="noStrike" dirty="0" err="1">
                <a:solidFill>
                  <a:srgbClr val="0D0D0D"/>
                </a:solidFill>
                <a:effectLst/>
                <a:latin typeface="-apple-system-body"/>
              </a:rPr>
              <a:t>sufinansiranje</a:t>
            </a:r>
            <a:r>
              <a:rPr lang="bs-Latn-BA" sz="2400" b="1" i="0" u="none" strike="noStrike" dirty="0">
                <a:solidFill>
                  <a:srgbClr val="0D0D0D"/>
                </a:solidFill>
                <a:effectLst/>
                <a:latin typeface="-apple-system-body"/>
              </a:rPr>
              <a:t>?“</a:t>
            </a:r>
            <a:endParaRPr lang="bs-Latn-BA" sz="2400" b="0" i="0" u="none" strike="noStrike" dirty="0">
              <a:solidFill>
                <a:srgbClr val="0D0D0D"/>
              </a:solidFill>
              <a:effectLst/>
              <a:latin typeface="-apple-system-body"/>
            </a:endParaRPr>
          </a:p>
          <a:p>
            <a:endParaRPr lang="bs-Latn-BA" dirty="0"/>
          </a:p>
        </p:txBody>
      </p:sp>
    </p:spTree>
    <p:extLst>
      <p:ext uri="{BB962C8B-B14F-4D97-AF65-F5344CB8AC3E}">
        <p14:creationId xmlns:p14="http://schemas.microsoft.com/office/powerpoint/2010/main" val="41852121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C38A89-15D7-B4F7-BB02-6A5899044F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Text Box 8">
            <a:extLst>
              <a:ext uri="{FF2B5EF4-FFF2-40B4-BE49-F238E27FC236}">
                <a16:creationId xmlns:a16="http://schemas.microsoft.com/office/drawing/2014/main" id="{BB729084-0917-6ADB-6AC3-1B322ABFD4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2441" y="615025"/>
            <a:ext cx="8604133" cy="25583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85725" lvl="1" indent="0" eaLnBrk="1" hangingPunct="1">
              <a:lnSpc>
                <a:spcPct val="95000"/>
              </a:lnSpc>
              <a:buClr>
                <a:srgbClr val="808080"/>
              </a:buClr>
              <a:buSzPct val="100000"/>
            </a:pPr>
            <a:r>
              <a:rPr lang="hr-HR" altLang="sr-Latn-RS" sz="2200" b="1" dirty="0">
                <a:latin typeface="+mn-lt"/>
              </a:rPr>
              <a:t>KAKO JE OVO POVEZANO SA ZELENOM I ENERGETSKOM TRANZICIJOM?</a:t>
            </a:r>
          </a:p>
          <a:p>
            <a:pPr marL="85725" lvl="1" indent="0" eaLnBrk="1" hangingPunct="1">
              <a:lnSpc>
                <a:spcPct val="95000"/>
              </a:lnSpc>
              <a:buClr>
                <a:srgbClr val="808080"/>
              </a:buClr>
              <a:buSzPct val="100000"/>
            </a:pPr>
            <a:endParaRPr lang="hr-HR" altLang="sr-Latn-RS" sz="1050" b="1" dirty="0">
              <a:latin typeface="+mn-lt"/>
            </a:endParaRPr>
          </a:p>
          <a:p>
            <a:pPr marL="85725" lvl="1" indent="0" eaLnBrk="1" hangingPunct="1">
              <a:lnSpc>
                <a:spcPct val="95000"/>
              </a:lnSpc>
              <a:buClr>
                <a:srgbClr val="808080"/>
              </a:buClr>
              <a:buSzPct val="100000"/>
            </a:pPr>
            <a:r>
              <a:rPr lang="hr-HR" altLang="sr-Latn-RS" sz="2200" dirty="0">
                <a:latin typeface="+mn-lt"/>
              </a:rPr>
              <a:t>Da bi smanjili </a:t>
            </a:r>
            <a:r>
              <a:rPr lang="hr-HR" altLang="sr-Latn-RS" sz="2200" dirty="0" err="1">
                <a:latin typeface="+mn-lt"/>
              </a:rPr>
              <a:t>uticaj</a:t>
            </a:r>
            <a:r>
              <a:rPr lang="hr-HR" altLang="sr-Latn-RS" sz="2200" dirty="0">
                <a:latin typeface="+mn-lt"/>
              </a:rPr>
              <a:t> na klimatske promjene:</a:t>
            </a:r>
          </a:p>
          <a:p>
            <a:pPr lvl="1" eaLnBrk="1" hangingPunct="1">
              <a:lnSpc>
                <a:spcPct val="95000"/>
              </a:lnSpc>
              <a:buClr>
                <a:srgbClr val="808080"/>
              </a:buClr>
              <a:buSzPct val="100000"/>
            </a:pPr>
            <a:endParaRPr lang="hr-HR" altLang="sr-Latn-RS" sz="1050" dirty="0">
              <a:latin typeface="+mn-lt"/>
            </a:endParaRPr>
          </a:p>
          <a:p>
            <a:pPr lvl="1" eaLnBrk="1" hangingPunct="1">
              <a:lnSpc>
                <a:spcPct val="95000"/>
              </a:lnSpc>
              <a:buSzPct val="100000"/>
              <a:buFont typeface="Arial" panose="020B0604020202020204" pitchFamily="34" charset="0"/>
              <a:buChar char="•"/>
            </a:pPr>
            <a:r>
              <a:rPr lang="bs-Latn-BA" altLang="sr-Latn-RS" sz="2200" b="1" dirty="0">
                <a:latin typeface="+mn-lt"/>
              </a:rPr>
              <a:t>umjesto</a:t>
            </a:r>
            <a:r>
              <a:rPr lang="de-DE" altLang="sr-Latn-RS" sz="2200" b="1" dirty="0">
                <a:latin typeface="+mn-lt"/>
              </a:rPr>
              <a:t> fosiln</a:t>
            </a:r>
            <a:r>
              <a:rPr lang="bs-Latn-BA" altLang="sr-Latn-RS" sz="2200" b="1" dirty="0">
                <a:latin typeface="+mn-lt"/>
              </a:rPr>
              <a:t>ih</a:t>
            </a:r>
            <a:r>
              <a:rPr lang="de-DE" altLang="sr-Latn-RS" sz="2200" b="1" dirty="0">
                <a:latin typeface="+mn-lt"/>
              </a:rPr>
              <a:t> </a:t>
            </a:r>
            <a:r>
              <a:rPr lang="de-DE" altLang="sr-Latn-RS" sz="2200" b="1" dirty="0" err="1">
                <a:latin typeface="+mn-lt"/>
              </a:rPr>
              <a:t>goriva</a:t>
            </a:r>
            <a:r>
              <a:rPr lang="de-DE" altLang="sr-Latn-RS" sz="2200" b="1" dirty="0">
                <a:latin typeface="+mn-lt"/>
              </a:rPr>
              <a:t> </a:t>
            </a:r>
            <a:r>
              <a:rPr lang="de-DE" altLang="sr-Latn-RS" sz="2200" b="1" dirty="0" err="1">
                <a:latin typeface="+mn-lt"/>
              </a:rPr>
              <a:t>trebamo</a:t>
            </a:r>
            <a:r>
              <a:rPr lang="de-DE" altLang="sr-Latn-RS" sz="2200" b="1" dirty="0">
                <a:latin typeface="+mn-lt"/>
              </a:rPr>
              <a:t> </a:t>
            </a:r>
            <a:r>
              <a:rPr lang="bs-Latn-BA" altLang="sr-Latn-RS" sz="2200" b="1" dirty="0">
                <a:latin typeface="+mn-lt"/>
              </a:rPr>
              <a:t>koristiti OIE </a:t>
            </a:r>
            <a:endParaRPr lang="bs-Latn-BA" altLang="sr-Latn-RS" sz="1100" b="1" dirty="0">
              <a:latin typeface="+mn-lt"/>
            </a:endParaRPr>
          </a:p>
          <a:p>
            <a:pPr lvl="1" eaLnBrk="1" hangingPunct="1">
              <a:lnSpc>
                <a:spcPct val="95000"/>
              </a:lnSpc>
              <a:buClr>
                <a:srgbClr val="808080"/>
              </a:buClr>
              <a:buSzPct val="100000"/>
            </a:pPr>
            <a:r>
              <a:rPr lang="bs-Latn-BA" altLang="sr-Latn-RS" sz="2200" dirty="0">
                <a:latin typeface="+mn-lt"/>
              </a:rPr>
              <a:t>     (</a:t>
            </a:r>
            <a:r>
              <a:rPr lang="hr-HR" altLang="sr-Latn-RS" sz="2200" dirty="0">
                <a:latin typeface="+mn-lt"/>
              </a:rPr>
              <a:t>e</a:t>
            </a:r>
            <a:r>
              <a:rPr lang="hr-HR" altLang="sr-Latn-RS" sz="2200" dirty="0">
                <a:latin typeface="+mn-lt"/>
                <a:cs typeface="Times New Roman" panose="02020603050405020304" pitchFamily="18" charset="0"/>
              </a:rPr>
              <a:t>nergija Sunca, vjetra, vode, geotermalna energija, biomasa) i</a:t>
            </a:r>
          </a:p>
          <a:p>
            <a:pPr lvl="1" eaLnBrk="1" hangingPunct="1">
              <a:lnSpc>
                <a:spcPct val="95000"/>
              </a:lnSpc>
              <a:buClr>
                <a:srgbClr val="808080"/>
              </a:buClr>
              <a:buSzPct val="100000"/>
            </a:pPr>
            <a:r>
              <a:rPr lang="hr-HR" altLang="sr-Latn-RS" sz="2200" dirty="0">
                <a:latin typeface="+mn-lt"/>
              </a:rPr>
              <a:t> </a:t>
            </a:r>
            <a:endParaRPr lang="hr-HR" altLang="sr-Latn-RS" sz="2200" b="1" dirty="0">
              <a:latin typeface="+mn-lt"/>
            </a:endParaRPr>
          </a:p>
          <a:p>
            <a:pPr lvl="1" eaLnBrk="1" hangingPunct="1">
              <a:lnSpc>
                <a:spcPct val="95000"/>
              </a:lnSpc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</a:pPr>
            <a:r>
              <a:rPr lang="de-DE" altLang="sr-Latn-RS" sz="2200" b="1" dirty="0">
                <a:latin typeface="+mn-lt"/>
              </a:rPr>
              <a:t>smanj</a:t>
            </a:r>
            <a:r>
              <a:rPr lang="hr-HR" altLang="sr-Latn-RS" sz="2200" b="1" dirty="0">
                <a:latin typeface="+mn-lt"/>
              </a:rPr>
              <a:t>iti </a:t>
            </a:r>
            <a:r>
              <a:rPr lang="de-DE" altLang="sr-Latn-RS" sz="2200" b="1" dirty="0">
                <a:latin typeface="+mn-lt"/>
              </a:rPr>
              <a:t>potrošnj</a:t>
            </a:r>
            <a:r>
              <a:rPr lang="hr-HR" altLang="sr-Latn-RS" sz="2200" b="1" dirty="0">
                <a:latin typeface="+mn-lt"/>
              </a:rPr>
              <a:t>u</a:t>
            </a:r>
            <a:r>
              <a:rPr lang="de-DE" altLang="sr-Latn-RS" sz="2200" b="1" dirty="0">
                <a:latin typeface="+mn-lt"/>
              </a:rPr>
              <a:t> energije povećanje</a:t>
            </a:r>
            <a:r>
              <a:rPr lang="hr-HR" altLang="sr-Latn-RS" sz="2200" b="1" dirty="0">
                <a:latin typeface="+mn-lt"/>
              </a:rPr>
              <a:t>m </a:t>
            </a:r>
            <a:r>
              <a:rPr lang="bs-Latn-BA" altLang="sr-Latn-RS" sz="2200" b="1" dirty="0">
                <a:latin typeface="+mn-lt"/>
              </a:rPr>
              <a:t>EE</a:t>
            </a:r>
          </a:p>
          <a:p>
            <a:pPr lvl="1" eaLnBrk="1" hangingPunct="1">
              <a:lnSpc>
                <a:spcPct val="95000"/>
              </a:lnSpc>
              <a:buClr>
                <a:srgbClr val="808080"/>
              </a:buClr>
              <a:buSzPct val="100000"/>
            </a:pPr>
            <a:endParaRPr lang="hr-HR" altLang="sr-Latn-RS" sz="2200" dirty="0">
              <a:latin typeface="+mn-lt"/>
            </a:endParaRPr>
          </a:p>
        </p:txBody>
      </p:sp>
      <p:grpSp>
        <p:nvGrpSpPr>
          <p:cNvPr id="29700" name="Group 12">
            <a:extLst>
              <a:ext uri="{FF2B5EF4-FFF2-40B4-BE49-F238E27FC236}">
                <a16:creationId xmlns:a16="http://schemas.microsoft.com/office/drawing/2014/main" id="{84A8FC3C-659D-6C3F-BED0-A5013F9CEF49}"/>
              </a:ext>
            </a:extLst>
          </p:cNvPr>
          <p:cNvGrpSpPr>
            <a:grpSpLocks/>
          </p:cNvGrpSpPr>
          <p:nvPr/>
        </p:nvGrpSpPr>
        <p:grpSpPr bwMode="auto">
          <a:xfrm>
            <a:off x="467360" y="3291840"/>
            <a:ext cx="11308080" cy="3040606"/>
            <a:chOff x="142844" y="4000504"/>
            <a:chExt cx="8787338" cy="2000264"/>
          </a:xfrm>
        </p:grpSpPr>
        <p:pic>
          <p:nvPicPr>
            <p:cNvPr id="29701" name="Picture 5" descr="E:\Dokumenti\pripreme za projekte\SLIKE I KARIKATURE internet - moje\wind-energy-china-213x300.jpg">
              <a:extLst>
                <a:ext uri="{FF2B5EF4-FFF2-40B4-BE49-F238E27FC236}">
                  <a16:creationId xmlns:a16="http://schemas.microsoft.com/office/drawing/2014/main" id="{9F039BE2-1343-F05A-5593-967B09C85DD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51622" y="4000504"/>
              <a:ext cx="1420180" cy="200025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9702" name="Picture 7" descr="E:\Dokumenti\pripreme za projekte\SLIKE I KARIKATURE internet - moje\Copy of 080521058.jpg">
              <a:extLst>
                <a:ext uri="{FF2B5EF4-FFF2-40B4-BE49-F238E27FC236}">
                  <a16:creationId xmlns:a16="http://schemas.microsoft.com/office/drawing/2014/main" id="{3818A7EC-308B-0CA0-3AF0-943869985E1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20000" contras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2844" y="4000504"/>
              <a:ext cx="1428760" cy="200026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9703" name="Picture 8" descr="http://www.webgradnja.hr/images/clanci/279/voda%20sl.jpg">
              <a:extLst>
                <a:ext uri="{FF2B5EF4-FFF2-40B4-BE49-F238E27FC236}">
                  <a16:creationId xmlns:a16="http://schemas.microsoft.com/office/drawing/2014/main" id="{B6AC371E-3BE6-A2D3-CF51-2754CDB0357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r:link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43240" y="4000504"/>
              <a:ext cx="1571636" cy="200026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9704" name="Picture 9" descr="http://www.webgradnja.hr/images/clanci/279/geotermalni%20izvori%20slika%205.jpg">
              <a:extLst>
                <a:ext uri="{FF2B5EF4-FFF2-40B4-BE49-F238E27FC236}">
                  <a16:creationId xmlns:a16="http://schemas.microsoft.com/office/drawing/2014/main" id="{700E336A-5EDD-5D73-73ED-02405B539C6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r:link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86314" y="4000504"/>
              <a:ext cx="2286016" cy="200025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9705" name="Picture 10" descr="E:\Dokumenti\pripreme za projekte\SLIKE I KARIKATURE internet - moje\biomasa, biogas\bio.PNG">
              <a:extLst>
                <a:ext uri="{FF2B5EF4-FFF2-40B4-BE49-F238E27FC236}">
                  <a16:creationId xmlns:a16="http://schemas.microsoft.com/office/drawing/2014/main" id="{BABDE063-4F91-E6A6-9B37-DA8C1F12543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43768" y="4000504"/>
              <a:ext cx="1786414" cy="197643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C4A1314D-B9D6-EF42-E532-09F1C56776C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3162" y="721350"/>
            <a:ext cx="2814120" cy="3547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9307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FD8D60-0E55-FFBF-C962-49E5E8FE74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Box 27">
            <a:extLst>
              <a:ext uri="{FF2B5EF4-FFF2-40B4-BE49-F238E27FC236}">
                <a16:creationId xmlns:a16="http://schemas.microsoft.com/office/drawing/2014/main" id="{E4A10C6F-720F-E616-4B58-AA3BFD87C46B}"/>
              </a:ext>
            </a:extLst>
          </p:cNvPr>
          <p:cNvSpPr txBox="1"/>
          <p:nvPr/>
        </p:nvSpPr>
        <p:spPr>
          <a:xfrm>
            <a:off x="630287" y="5550204"/>
            <a:ext cx="10702754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bs-Latn-BA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Poređenje</a:t>
            </a:r>
            <a:r>
              <a:rPr lang="bs-Latn-BA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količine fosilnih goriva na Zemlji sa godišnjom raspoloživom energijom </a:t>
            </a:r>
            <a:r>
              <a:rPr lang="bs-Latn-BA" i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</a:t>
            </a:r>
            <a:r>
              <a:rPr lang="bs-Latn-BA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unca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7CA9A8D2-3739-92E1-EDC0-320A70F684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939" y="413362"/>
            <a:ext cx="1141012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kumimoji="0" lang="hr-HR" sz="3200" b="1" i="0" u="none" strike="noStrike" cap="none" normalizeH="0" baseline="0" dirty="0">
                <a:ln>
                  <a:solidFill>
                    <a:schemeClr val="tx1"/>
                  </a:solidFill>
                </a:ln>
                <a:solidFill>
                  <a:srgbClr val="92D050"/>
                </a:solidFill>
                <a:effectLst/>
                <a:cs typeface="Arial" pitchFamily="34" charset="0"/>
              </a:rPr>
              <a:t>Solarna energija</a:t>
            </a:r>
            <a:endParaRPr kumimoji="0" lang="hr-HR" sz="3200" b="0" i="0" u="none" strike="noStrike" cap="none" normalizeH="0" baseline="0" dirty="0">
              <a:ln>
                <a:solidFill>
                  <a:schemeClr val="tx1"/>
                </a:solidFill>
              </a:ln>
              <a:solidFill>
                <a:srgbClr val="92D050"/>
              </a:solidFill>
              <a:effectLst/>
              <a:cs typeface="Arial" pitchFamily="34" charset="0"/>
            </a:endParaRP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9CFA02C7-A94F-B023-A05B-6514EDF146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1701" y="1919011"/>
            <a:ext cx="8237331" cy="3543198"/>
          </a:xfrm>
          <a:prstGeom prst="rect">
            <a:avLst/>
          </a:prstGeom>
        </p:spPr>
      </p:pic>
      <p:sp>
        <p:nvSpPr>
          <p:cNvPr id="1030" name="TextBox 1029">
            <a:extLst>
              <a:ext uri="{FF2B5EF4-FFF2-40B4-BE49-F238E27FC236}">
                <a16:creationId xmlns:a16="http://schemas.microsoft.com/office/drawing/2014/main" id="{4EB7514D-DDA2-BBEE-0D45-CAF146BE133E}"/>
              </a:ext>
            </a:extLst>
          </p:cNvPr>
          <p:cNvSpPr txBox="1"/>
          <p:nvPr/>
        </p:nvSpPr>
        <p:spPr>
          <a:xfrm>
            <a:off x="1022459" y="1195736"/>
            <a:ext cx="10147081" cy="40011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bs-Latn-BA" sz="2000" dirty="0">
                <a:cs typeface="Arial" pitchFamily="34" charset="0"/>
              </a:rPr>
              <a:t>Solarna ili Sunčeva energija  obnovljivi izvor energije koji </a:t>
            </a:r>
            <a:r>
              <a:rPr lang="bs-Latn-BA" sz="2000" dirty="0">
                <a:solidFill>
                  <a:srgbClr val="000000"/>
                </a:solidFill>
              </a:rPr>
              <a:t>u svijetu postaje sve popularniji. </a:t>
            </a:r>
          </a:p>
        </p:txBody>
      </p:sp>
    </p:spTree>
    <p:extLst>
      <p:ext uri="{BB962C8B-B14F-4D97-AF65-F5344CB8AC3E}">
        <p14:creationId xmlns:p14="http://schemas.microsoft.com/office/powerpoint/2010/main" val="35072973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>
            <a:extLst>
              <a:ext uri="{FF2B5EF4-FFF2-40B4-BE49-F238E27FC236}">
                <a16:creationId xmlns:a16="http://schemas.microsoft.com/office/drawing/2014/main" id="{23E4A841-F5F1-9251-9C9F-A2CCB10E97A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21966" y="129221"/>
            <a:ext cx="8042275" cy="1336676"/>
          </a:xfrm>
        </p:spPr>
        <p:txBody>
          <a:bodyPr>
            <a:normAutofit/>
          </a:bodyPr>
          <a:lstStyle/>
          <a:p>
            <a:pPr eaLnBrk="1" hangingPunct="1"/>
            <a:r>
              <a:rPr lang="ta-IN" altLang="de-BA" sz="3200" dirty="0" err="1">
                <a:latin typeface="Arial" panose="020B0604020202020204" pitchFamily="34" charset="0"/>
                <a:cs typeface="Arial" panose="020B0604020202020204" pitchFamily="34" charset="0"/>
              </a:rPr>
              <a:t>Prosječna</a:t>
            </a:r>
            <a:r>
              <a:rPr lang="ta-IN" altLang="de-BA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a-IN" altLang="de-BA" sz="3200" dirty="0" err="1">
                <a:latin typeface="Arial" panose="020B0604020202020204" pitchFamily="34" charset="0"/>
                <a:cs typeface="Arial" panose="020B0604020202020204" pitchFamily="34" charset="0"/>
              </a:rPr>
              <a:t>solarna</a:t>
            </a:r>
            <a:r>
              <a:rPr lang="ta-IN" altLang="de-BA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a-IN" altLang="de-BA" sz="3200" dirty="0" err="1">
                <a:latin typeface="Arial" panose="020B0604020202020204" pitchFamily="34" charset="0"/>
                <a:cs typeface="Arial" panose="020B0604020202020204" pitchFamily="34" charset="0"/>
              </a:rPr>
              <a:t>radijacija</a:t>
            </a:r>
            <a:r>
              <a:rPr lang="ta-IN" altLang="de-BA" sz="3200" dirty="0">
                <a:latin typeface="Arial" panose="020B0604020202020204" pitchFamily="34" charset="0"/>
                <a:cs typeface="Arial" panose="020B0604020202020204" pitchFamily="34" charset="0"/>
              </a:rPr>
              <a:t> EU</a:t>
            </a:r>
            <a:endParaRPr lang="hr-HR" altLang="de-BA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458" name="Grafik 1">
            <a:extLst>
              <a:ext uri="{FF2B5EF4-FFF2-40B4-BE49-F238E27FC236}">
                <a16:creationId xmlns:a16="http://schemas.microsoft.com/office/drawing/2014/main" id="{AD7BC6F1-946B-BE99-8282-FC7BC23CD0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83"/>
          <a:stretch>
            <a:fillRect/>
          </a:stretch>
        </p:blipFill>
        <p:spPr bwMode="auto">
          <a:xfrm>
            <a:off x="1645921" y="1131571"/>
            <a:ext cx="9121140" cy="4514849"/>
          </a:xfrm>
          <a:prstGeom prst="rect">
            <a:avLst/>
          </a:prstGeom>
          <a:noFill/>
          <a:ln w="9525">
            <a:solidFill>
              <a:schemeClr val="accent6">
                <a:lumMod val="40000"/>
                <a:lumOff val="6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3">
            <a:extLst>
              <a:ext uri="{FF2B5EF4-FFF2-40B4-BE49-F238E27FC236}">
                <a16:creationId xmlns:a16="http://schemas.microsoft.com/office/drawing/2014/main" id="{B3202249-84C2-7ECA-79D8-9FBDA6D0E0CD}"/>
              </a:ext>
            </a:extLst>
          </p:cNvPr>
          <p:cNvSpPr txBox="1"/>
          <p:nvPr/>
        </p:nvSpPr>
        <p:spPr>
          <a:xfrm>
            <a:off x="778913" y="5876591"/>
            <a:ext cx="10474082" cy="43088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bs-Latn-BA" sz="2200" b="1" noProof="0" dirty="0"/>
              <a:t>U sjevernim dijelovima BiH godišnji broj sunčanih sati je oko 1.100, a u južnim oko 1.300.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779C62-24CC-A52A-1C3B-8B66E04C0F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4">
            <a:extLst>
              <a:ext uri="{FF2B5EF4-FFF2-40B4-BE49-F238E27FC236}">
                <a16:creationId xmlns:a16="http://schemas.microsoft.com/office/drawing/2014/main" id="{08E49E23-694D-C8F8-C581-2C56F046BC47}"/>
              </a:ext>
            </a:extLst>
          </p:cNvPr>
          <p:cNvGrpSpPr>
            <a:grpSpLocks/>
          </p:cNvGrpSpPr>
          <p:nvPr/>
        </p:nvGrpSpPr>
        <p:grpSpPr bwMode="auto">
          <a:xfrm>
            <a:off x="1139305" y="1447584"/>
            <a:ext cx="3689597" cy="2993985"/>
            <a:chOff x="3793" y="5839"/>
            <a:chExt cx="4620" cy="5145"/>
          </a:xfrm>
        </p:grpSpPr>
        <p:pic>
          <p:nvPicPr>
            <p:cNvPr id="7" name="Picture 6" descr="Image">
              <a:extLst>
                <a:ext uri="{FF2B5EF4-FFF2-40B4-BE49-F238E27FC236}">
                  <a16:creationId xmlns:a16="http://schemas.microsoft.com/office/drawing/2014/main" id="{8B8E2785-BAC1-F632-371A-DD7AF3AD150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r:link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93" y="5839"/>
              <a:ext cx="4620" cy="5145"/>
            </a:xfrm>
            <a:prstGeom prst="rect">
              <a:avLst/>
            </a:prstGeom>
            <a:noFill/>
            <a:ln w="19050">
              <a:solidFill>
                <a:srgbClr val="80C535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Rectangle 5">
              <a:extLst>
                <a:ext uri="{FF2B5EF4-FFF2-40B4-BE49-F238E27FC236}">
                  <a16:creationId xmlns:a16="http://schemas.microsoft.com/office/drawing/2014/main" id="{C1AF2B12-2CBC-7D07-6707-F2E915A520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71" y="10237"/>
              <a:ext cx="966" cy="720"/>
            </a:xfrm>
            <a:prstGeom prst="rect">
              <a:avLst/>
            </a:prstGeom>
            <a:solidFill>
              <a:srgbClr val="FFFFFF"/>
            </a:solidFill>
            <a:ln w="19050">
              <a:noFill/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hr-HR" altLang="sr-Latn-RS">
                <a:latin typeface="+mn-lt"/>
              </a:endParaRPr>
            </a:p>
          </p:txBody>
        </p:sp>
      </p:grpSp>
      <p:sp>
        <p:nvSpPr>
          <p:cNvPr id="2" name="Rectangle 2">
            <a:extLst>
              <a:ext uri="{FF2B5EF4-FFF2-40B4-BE49-F238E27FC236}">
                <a16:creationId xmlns:a16="http://schemas.microsoft.com/office/drawing/2014/main" id="{7111D703-E27A-48E2-1FD2-FE92D61221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270" y="417362"/>
            <a:ext cx="11164101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kumimoji="0" lang="hr-HR" sz="3200" b="1" i="0" u="none" strike="noStrike" cap="none" normalizeH="0" baseline="0" dirty="0">
                <a:ln>
                  <a:solidFill>
                    <a:schemeClr val="tx1"/>
                  </a:solidFill>
                </a:ln>
                <a:solidFill>
                  <a:srgbClr val="92D050"/>
                </a:solidFill>
                <a:effectLst/>
                <a:cs typeface="Arial" pitchFamily="34" charset="0"/>
              </a:rPr>
              <a:t>Korištenje solarne energije</a:t>
            </a:r>
            <a:endParaRPr kumimoji="0" lang="hr-HR" sz="3200" b="0" i="0" u="none" strike="noStrike" cap="none" normalizeH="0" baseline="0" dirty="0">
              <a:ln>
                <a:solidFill>
                  <a:schemeClr val="tx1"/>
                </a:solidFill>
              </a:ln>
              <a:solidFill>
                <a:srgbClr val="92D050"/>
              </a:solidFill>
              <a:effectLst/>
              <a:cs typeface="Arial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0A195A3-F246-2CE7-4DCB-20FF378F13EF}"/>
              </a:ext>
            </a:extLst>
          </p:cNvPr>
          <p:cNvSpPr txBox="1"/>
          <p:nvPr/>
        </p:nvSpPr>
        <p:spPr>
          <a:xfrm>
            <a:off x="5878068" y="1057618"/>
            <a:ext cx="4066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s-Latn-BA" b="1" dirty="0"/>
              <a:t>Solarni sistem za dobivanje el. energije 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8C8171E2-294B-BDD0-CF94-338468D54FE5}"/>
              </a:ext>
            </a:extLst>
          </p:cNvPr>
          <p:cNvPicPr>
            <a:picLocks noGrp="1" noChangeAspect="1" noChangeArrowheads="1"/>
          </p:cNvPicPr>
          <p:nvPr>
            <p:ph sz="quarter"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94" r="19337"/>
          <a:stretch/>
        </p:blipFill>
        <p:spPr bwMode="auto">
          <a:xfrm>
            <a:off x="5788889" y="1517169"/>
            <a:ext cx="4915330" cy="2672349"/>
          </a:xfrm>
          <a:prstGeom prst="rect">
            <a:avLst/>
          </a:prstGeom>
          <a:noFill/>
          <a:ln w="19050">
            <a:solidFill>
              <a:srgbClr val="80C535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142FDE17-847F-E2BA-A529-37A1B180EB0C}"/>
              </a:ext>
            </a:extLst>
          </p:cNvPr>
          <p:cNvSpPr txBox="1"/>
          <p:nvPr/>
        </p:nvSpPr>
        <p:spPr>
          <a:xfrm>
            <a:off x="1124544" y="1057618"/>
            <a:ext cx="38781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s-Latn-BA" b="1" dirty="0">
                <a:solidFill>
                  <a:srgbClr val="202122"/>
                </a:solidFill>
              </a:rPr>
              <a:t>S</a:t>
            </a:r>
            <a:r>
              <a:rPr lang="bs-Latn-BA" b="1" i="0" dirty="0">
                <a:solidFill>
                  <a:srgbClr val="202122"/>
                </a:solidFill>
                <a:effectLst/>
              </a:rPr>
              <a:t>olarni kolektor z</a:t>
            </a:r>
            <a:r>
              <a:rPr lang="bs-Latn-BA" altLang="sr-Latn-RS" sz="1800" b="1" dirty="0"/>
              <a:t>a zagrijavanje vode</a:t>
            </a:r>
            <a:endParaRPr lang="hr-HR" altLang="sr-Latn-RS" sz="1800" b="1" dirty="0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CB39337B-832E-6DF5-A0AF-71F456C3CD2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16" b="7837"/>
          <a:stretch/>
        </p:blipFill>
        <p:spPr bwMode="auto">
          <a:xfrm>
            <a:off x="1139305" y="4532243"/>
            <a:ext cx="3719294" cy="1891377"/>
          </a:xfrm>
          <a:prstGeom prst="rect">
            <a:avLst/>
          </a:prstGeom>
          <a:noFill/>
          <a:ln w="19050">
            <a:solidFill>
              <a:srgbClr val="80C535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9" descr="Autonomni fotonaponski sustavi ⋆ MONTAŽA SOLARNIH PANELA">
            <a:extLst>
              <a:ext uri="{FF2B5EF4-FFF2-40B4-BE49-F238E27FC236}">
                <a16:creationId xmlns:a16="http://schemas.microsoft.com/office/drawing/2014/main" id="{65F3FC63-3D73-D3C5-0D8D-33E0CF28F86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79"/>
          <a:stretch/>
        </p:blipFill>
        <p:spPr bwMode="auto">
          <a:xfrm>
            <a:off x="5788889" y="4249710"/>
            <a:ext cx="4915330" cy="2182242"/>
          </a:xfrm>
          <a:prstGeom prst="rect">
            <a:avLst/>
          </a:prstGeom>
          <a:noFill/>
          <a:ln w="19050">
            <a:solidFill>
              <a:srgbClr val="80C535"/>
            </a:solidFill>
          </a:ln>
        </p:spPr>
      </p:pic>
    </p:spTree>
    <p:extLst>
      <p:ext uri="{BB962C8B-B14F-4D97-AF65-F5344CB8AC3E}">
        <p14:creationId xmlns:p14="http://schemas.microsoft.com/office/powerpoint/2010/main" val="15399353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Subtitle 2">
            <a:extLst>
              <a:ext uri="{FF2B5EF4-FFF2-40B4-BE49-F238E27FC236}">
                <a16:creationId xmlns:a16="http://schemas.microsoft.com/office/drawing/2014/main" id="{A9127DFF-3ABE-9330-EE0E-4F94936D33F8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209041" y="696517"/>
            <a:ext cx="5464175" cy="757237"/>
          </a:xfr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>
            <a:normAutofit fontScale="92500"/>
          </a:bodyPr>
          <a:lstStyle/>
          <a:p>
            <a:r>
              <a:rPr lang="ta-IN" altLang="de-BA" sz="2000" b="1" dirty="0">
                <a:solidFill>
                  <a:schemeClr val="tx1"/>
                </a:solidFill>
              </a:rPr>
              <a:t> OFF-GRID SISTEM</a:t>
            </a:r>
            <a:endParaRPr lang="hr-HR" altLang="de-BA" sz="2000" b="1" dirty="0">
              <a:solidFill>
                <a:schemeClr val="tx1"/>
              </a:solidFill>
            </a:endParaRPr>
          </a:p>
          <a:p>
            <a:r>
              <a:rPr lang="hr-HR" altLang="de-BA" sz="2000" b="1" dirty="0">
                <a:solidFill>
                  <a:schemeClr val="tx1"/>
                </a:solidFill>
              </a:rPr>
              <a:t>F</a:t>
            </a:r>
            <a:r>
              <a:rPr lang="ta-IN" altLang="de-BA" sz="2000" b="1" dirty="0" err="1">
                <a:solidFill>
                  <a:schemeClr val="tx1"/>
                </a:solidFill>
              </a:rPr>
              <a:t>otonaponskih</a:t>
            </a:r>
            <a:r>
              <a:rPr lang="hr-HR" altLang="de-BA" sz="2000" b="1" dirty="0">
                <a:solidFill>
                  <a:schemeClr val="tx1"/>
                </a:solidFill>
              </a:rPr>
              <a:t> </a:t>
            </a:r>
            <a:r>
              <a:rPr lang="ta-IN" altLang="de-BA" sz="2000" b="1" dirty="0" err="1">
                <a:solidFill>
                  <a:schemeClr val="tx1"/>
                </a:solidFill>
              </a:rPr>
              <a:t>sistem</a:t>
            </a:r>
            <a:r>
              <a:rPr lang="hr-HR" altLang="de-BA" sz="2000" b="1" dirty="0">
                <a:solidFill>
                  <a:schemeClr val="tx1"/>
                </a:solidFill>
              </a:rPr>
              <a:t> koji nije priključen na mrežu</a:t>
            </a:r>
            <a:endParaRPr lang="en-US" altLang="de-BA" sz="2000" b="1" dirty="0">
              <a:solidFill>
                <a:schemeClr val="tx1"/>
              </a:solidFill>
            </a:endParaRPr>
          </a:p>
        </p:txBody>
      </p:sp>
      <p:pic>
        <p:nvPicPr>
          <p:cNvPr id="29698" name="Picture 3">
            <a:extLst>
              <a:ext uri="{FF2B5EF4-FFF2-40B4-BE49-F238E27FC236}">
                <a16:creationId xmlns:a16="http://schemas.microsoft.com/office/drawing/2014/main" id="{9A8917A8-CB1E-EDC9-7E24-44A3876469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7981" y="2456172"/>
            <a:ext cx="7697469" cy="39692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699" name="Grafik 1">
            <a:extLst>
              <a:ext uri="{FF2B5EF4-FFF2-40B4-BE49-F238E27FC236}">
                <a16:creationId xmlns:a16="http://schemas.microsoft.com/office/drawing/2014/main" id="{BC2B63AA-23AF-0BF0-74B4-A2D5549496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3682" y="432594"/>
            <a:ext cx="3707074" cy="2253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1" name="Picture 1">
            <a:extLst>
              <a:ext uri="{FF2B5EF4-FFF2-40B4-BE49-F238E27FC236}">
                <a16:creationId xmlns:a16="http://schemas.microsoft.com/office/drawing/2014/main" id="{4FA5AA4E-9F8E-5F86-3A4B-D48FA4349FD4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5914" y="1125538"/>
            <a:ext cx="6480175" cy="506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C120B729-B403-5C7D-8AE1-D8FE40865C84}"/>
              </a:ext>
            </a:extLst>
          </p:cNvPr>
          <p:cNvSpPr txBox="1"/>
          <p:nvPr/>
        </p:nvSpPr>
        <p:spPr>
          <a:xfrm>
            <a:off x="1847851" y="479425"/>
            <a:ext cx="7991475" cy="36988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>
            <a:spAutoFit/>
          </a:bodyPr>
          <a:lstStyle>
            <a:lvl1pPr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bs-Latn-BA" altLang="de-BA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s-Latn-BA" altLang="de-BA" b="1" i="0" dirty="0">
                <a:latin typeface="News Gothic MT" panose="020B0503020103020203" pitchFamily="34" charset="0"/>
                <a:cs typeface="Calibri" panose="020F0502020204030204" pitchFamily="34" charset="0"/>
              </a:rPr>
              <a:t>PV sistem priključen na distributivnu mrežu – ON GRID SISTEMI </a:t>
            </a:r>
            <a:endParaRPr lang="bs-Latn-BA" altLang="de-BA" b="1" i="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15CF35-C09B-BF1F-1416-B5830D0A3A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7EAAC40C-E090-909E-90F5-B88474B61D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3949" y="868640"/>
            <a:ext cx="11164101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kumimoji="0" lang="hr-HR" sz="3200" b="1" i="0" u="none" strike="noStrike" cap="none" normalizeH="0" baseline="0" dirty="0" err="1">
                <a:ln>
                  <a:solidFill>
                    <a:schemeClr val="tx1"/>
                  </a:solidFill>
                </a:ln>
                <a:solidFill>
                  <a:srgbClr val="92D050"/>
                </a:solidFill>
                <a:effectLst/>
                <a:cs typeface="Arial" pitchFamily="34" charset="0"/>
              </a:rPr>
              <a:t>Ko</a:t>
            </a:r>
            <a:r>
              <a:rPr kumimoji="0" lang="hr-HR" sz="3200" b="1" i="0" u="none" strike="noStrike" cap="none" normalizeH="0" baseline="0" dirty="0">
                <a:ln>
                  <a:solidFill>
                    <a:schemeClr val="tx1"/>
                  </a:solidFill>
                </a:ln>
                <a:solidFill>
                  <a:srgbClr val="92D050"/>
                </a:solidFill>
                <a:effectLst/>
                <a:cs typeface="Arial" pitchFamily="34" charset="0"/>
              </a:rPr>
              <a:t> su to </a:t>
            </a:r>
            <a:r>
              <a:rPr kumimoji="0" lang="hr-HR" sz="3200" b="1" i="0" u="none" strike="noStrike" cap="none" normalizeH="0" baseline="0" dirty="0" err="1">
                <a:ln>
                  <a:solidFill>
                    <a:schemeClr val="tx1"/>
                  </a:solidFill>
                </a:ln>
                <a:solidFill>
                  <a:srgbClr val="92D050"/>
                </a:solidFill>
                <a:effectLst/>
                <a:cs typeface="Arial" pitchFamily="34" charset="0"/>
              </a:rPr>
              <a:t>prosumeri</a:t>
            </a:r>
            <a:r>
              <a:rPr kumimoji="0" lang="hr-HR" sz="3200" b="1" i="0" u="none" strike="noStrike" cap="none" normalizeH="0" baseline="0" dirty="0">
                <a:ln>
                  <a:solidFill>
                    <a:schemeClr val="tx1"/>
                  </a:solidFill>
                </a:ln>
                <a:solidFill>
                  <a:srgbClr val="92D050"/>
                </a:solidFill>
                <a:effectLst/>
                <a:cs typeface="Arial" pitchFamily="34" charset="0"/>
              </a:rPr>
              <a:t> ?</a:t>
            </a:r>
            <a:endParaRPr kumimoji="0" lang="hr-HR" sz="3200" b="0" i="0" u="none" strike="noStrike" cap="none" normalizeH="0" baseline="0" dirty="0">
              <a:ln>
                <a:solidFill>
                  <a:schemeClr val="tx1"/>
                </a:solidFill>
              </a:ln>
              <a:solidFill>
                <a:srgbClr val="92D050"/>
              </a:solidFill>
              <a:effectLst/>
              <a:cs typeface="Arial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B44EAB1-9AC2-9B2E-9455-49A3AB0AA7AC}"/>
              </a:ext>
            </a:extLst>
          </p:cNvPr>
          <p:cNvSpPr txBox="1"/>
          <p:nvPr/>
        </p:nvSpPr>
        <p:spPr>
          <a:xfrm>
            <a:off x="909123" y="1792360"/>
            <a:ext cx="10261270" cy="206210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262255" marR="260985" algn="just">
              <a:lnSpc>
                <a:spcPct val="100000"/>
              </a:lnSpc>
              <a:buNone/>
            </a:pPr>
            <a:r>
              <a:rPr lang="bs-Latn-BA" sz="2200" b="1" noProof="0" dirty="0">
                <a:effectLst/>
                <a:latin typeface="+mn-lt"/>
                <a:ea typeface="Tahoma" panose="020B0604030504040204" pitchFamily="34" charset="0"/>
              </a:rPr>
              <a:t>Prosumer je krajnji proizvođač/kupac električne energije koji na svom objektu proizvodi električnu energiju iz obnovljivih izvora, najčešće putem solarne (fotonaponske) elektrane. </a:t>
            </a:r>
          </a:p>
          <a:p>
            <a:pPr marL="262255" marR="260985" algn="just">
              <a:lnSpc>
                <a:spcPct val="100000"/>
              </a:lnSpc>
              <a:buNone/>
            </a:pPr>
            <a:endParaRPr lang="bs-Latn-BA" b="1" noProof="0" dirty="0">
              <a:effectLst/>
              <a:latin typeface="+mn-lt"/>
              <a:ea typeface="Tahoma" panose="020B0604030504040204" pitchFamily="34" charset="0"/>
            </a:endParaRPr>
          </a:p>
          <a:p>
            <a:pPr marL="262255" marR="260985" algn="just">
              <a:lnSpc>
                <a:spcPct val="100000"/>
              </a:lnSpc>
              <a:buNone/>
            </a:pPr>
            <a:r>
              <a:rPr lang="bs-Latn-BA" sz="2200" u="sng" dirty="0">
                <a:ea typeface="Tahoma" panose="020B0604030504040204" pitchFamily="34" charset="0"/>
              </a:rPr>
              <a:t>Status prosumera</a:t>
            </a:r>
            <a:r>
              <a:rPr lang="bs-Latn-BA" sz="2200" dirty="0">
                <a:ea typeface="Tahoma" panose="020B0604030504040204" pitchFamily="34" charset="0"/>
              </a:rPr>
              <a:t> stiče se </a:t>
            </a:r>
            <a:r>
              <a:rPr lang="bs-Latn-BA" sz="2200" b="1" dirty="0">
                <a:ea typeface="Tahoma" panose="020B0604030504040204" pitchFamily="34" charset="0"/>
              </a:rPr>
              <a:t>priključenjem elektrane na distributivnu mrežu </a:t>
            </a:r>
            <a:r>
              <a:rPr lang="bs-Latn-BA" sz="2200" dirty="0">
                <a:ea typeface="Tahoma" panose="020B0604030504040204" pitchFamily="34" charset="0"/>
              </a:rPr>
              <a:t>te </a:t>
            </a:r>
            <a:r>
              <a:rPr lang="bs-Latn-BA" sz="2200" b="1" dirty="0">
                <a:ea typeface="Tahoma" panose="020B0604030504040204" pitchFamily="34" charset="0"/>
              </a:rPr>
              <a:t>zaključenjem ugovora sa distributerom i snabdjevačem električne</a:t>
            </a:r>
            <a:r>
              <a:rPr lang="bs-Latn-BA" sz="2200" b="1" spc="-15" dirty="0">
                <a:ea typeface="Tahoma" panose="020B0604030504040204" pitchFamily="34" charset="0"/>
              </a:rPr>
              <a:t> </a:t>
            </a:r>
            <a:r>
              <a:rPr lang="bs-Latn-BA" sz="2200" b="1" dirty="0">
                <a:ea typeface="Tahoma" panose="020B0604030504040204" pitchFamily="34" charset="0"/>
              </a:rPr>
              <a:t>energije</a:t>
            </a:r>
            <a:r>
              <a:rPr lang="bs-Latn-BA" sz="2200" dirty="0">
                <a:ea typeface="Tahoma" panose="020B0604030504040204" pitchFamily="34" charset="0"/>
              </a:rPr>
              <a:t>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810F38F-BC80-E708-B327-16A51BD43B1C}"/>
              </a:ext>
            </a:extLst>
          </p:cNvPr>
          <p:cNvSpPr txBox="1"/>
          <p:nvPr/>
        </p:nvSpPr>
        <p:spPr>
          <a:xfrm>
            <a:off x="1014599" y="5200903"/>
            <a:ext cx="10155794" cy="101566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bs-Latn-BA" sz="2000" noProof="0" dirty="0"/>
              <a:t>Za električnu energiju predatu u mrežu prosumer ostvaruje </a:t>
            </a:r>
            <a:r>
              <a:rPr lang="bs-Latn-BA" sz="2000" b="1" noProof="0" dirty="0"/>
              <a:t>energetski ili novčani kredit</a:t>
            </a:r>
            <a:r>
              <a:rPr lang="bs-Latn-BA" sz="2000" noProof="0" dirty="0"/>
              <a:t>, koji može </a:t>
            </a:r>
            <a:r>
              <a:rPr lang="bs-Latn-BA" sz="2000" b="1" noProof="0" dirty="0"/>
              <a:t>iskoristiti do 1. aprila naredne godine</a:t>
            </a:r>
            <a:r>
              <a:rPr lang="bs-Latn-BA" sz="2000" noProof="0" dirty="0"/>
              <a:t>. </a:t>
            </a:r>
          </a:p>
          <a:p>
            <a:r>
              <a:rPr lang="bs-Latn-BA" sz="2000" noProof="0" dirty="0"/>
              <a:t>Na ovaj način smanjuju se troškovi električne energije na računima krajnjeg kupca.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AB96F0D-47F0-DA72-3C7A-20D9E97F36E1}"/>
              </a:ext>
            </a:extLst>
          </p:cNvPr>
          <p:cNvSpPr txBox="1"/>
          <p:nvPr/>
        </p:nvSpPr>
        <p:spPr>
          <a:xfrm>
            <a:off x="961861" y="4193408"/>
            <a:ext cx="1015579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260985" algn="just">
              <a:lnSpc>
                <a:spcPct val="100000"/>
              </a:lnSpc>
              <a:buNone/>
            </a:pPr>
            <a:r>
              <a:rPr lang="bs-Latn-BA" sz="2000" noProof="0" dirty="0">
                <a:effectLst/>
                <a:latin typeface="+mn-lt"/>
                <a:ea typeface="Tahoma" panose="020B0604030504040204" pitchFamily="34" charset="0"/>
              </a:rPr>
              <a:t>Prosumer proizvedenu energiju prvenstveno koristi za vlastite potrebe, dok višak proizvedene energije može predati u elektroenergetsku mrežu</a:t>
            </a:r>
            <a:r>
              <a:rPr lang="bs-Latn-BA" sz="2000" dirty="0">
                <a:ea typeface="Tahoma" panose="020B0604030504040204" pitchFamily="34" charset="0"/>
              </a:rPr>
              <a:t>.</a:t>
            </a:r>
            <a:endParaRPr lang="bs-Latn-BA" sz="2000" noProof="0" dirty="0">
              <a:effectLst/>
              <a:latin typeface="Tahoma" panose="020B0604030504040204" pitchFamily="34" charset="0"/>
              <a:ea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71166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236A33-7FD9-F633-6CEF-62CE0F32A6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A5966456-CA3E-4A4E-874F-7F9B7E14E28C}"/>
              </a:ext>
            </a:extLst>
          </p:cNvPr>
          <p:cNvSpPr txBox="1"/>
          <p:nvPr/>
        </p:nvSpPr>
        <p:spPr>
          <a:xfrm>
            <a:off x="1107551" y="1187448"/>
            <a:ext cx="9976889" cy="70788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R="260985" algn="ctr">
              <a:lnSpc>
                <a:spcPct val="100000"/>
              </a:lnSpc>
              <a:buNone/>
            </a:pPr>
            <a:r>
              <a:rPr lang="bs-Latn-BA" sz="2000" b="1" noProof="0" dirty="0">
                <a:effectLst/>
                <a:latin typeface="+mn-lt"/>
                <a:ea typeface="Tahoma" panose="020B0604030504040204" pitchFamily="34" charset="0"/>
              </a:rPr>
              <a:t>Vlasnici porodičnih kuća u FBiH koji žele ugraditi solarnu elektranu, </a:t>
            </a:r>
          </a:p>
          <a:p>
            <a:pPr marR="260985" algn="ctr">
              <a:lnSpc>
                <a:spcPct val="100000"/>
              </a:lnSpc>
              <a:buNone/>
            </a:pPr>
            <a:r>
              <a:rPr lang="bs-Latn-BA" sz="2000" b="1" noProof="0" dirty="0">
                <a:effectLst/>
                <a:latin typeface="+mn-lt"/>
                <a:ea typeface="Tahoma" panose="020B0604030504040204" pitchFamily="34" charset="0"/>
              </a:rPr>
              <a:t>pored tehničkih uslova, moraju proći i određenu administrativnu</a:t>
            </a:r>
            <a:r>
              <a:rPr lang="bs-Latn-BA" sz="2000" b="1" spc="-30" noProof="0" dirty="0">
                <a:effectLst/>
                <a:latin typeface="+mn-lt"/>
                <a:ea typeface="Tahoma" panose="020B0604030504040204" pitchFamily="34" charset="0"/>
              </a:rPr>
              <a:t> </a:t>
            </a:r>
            <a:r>
              <a:rPr lang="bs-Latn-BA" sz="2000" b="1" noProof="0" dirty="0">
                <a:effectLst/>
                <a:latin typeface="+mn-lt"/>
                <a:ea typeface="Tahoma" panose="020B0604030504040204" pitchFamily="34" charset="0"/>
              </a:rPr>
              <a:t>proceduru. </a:t>
            </a:r>
            <a:endParaRPr lang="bs-Latn-BA" sz="2000" b="1" noProof="0" dirty="0">
              <a:effectLst/>
              <a:latin typeface="Tahoma" panose="020B0604030504040204" pitchFamily="34" charset="0"/>
              <a:ea typeface="Tahoma" panose="020B0604030504040204" pitchFamily="34" charset="0"/>
            </a:endParaRPr>
          </a:p>
        </p:txBody>
      </p:sp>
      <p:sp>
        <p:nvSpPr>
          <p:cNvPr id="15" name="Rectangle 2">
            <a:extLst>
              <a:ext uri="{FF2B5EF4-FFF2-40B4-BE49-F238E27FC236}">
                <a16:creationId xmlns:a16="http://schemas.microsoft.com/office/drawing/2014/main" id="{B02DEA92-CC41-FEDA-8E4E-7DE10284B7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3946" y="463144"/>
            <a:ext cx="11164101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kumimoji="0" lang="bs-Latn-BA" sz="3200" b="1" i="0" u="none" strike="noStrike" cap="none" normalizeH="0" baseline="0" noProof="0" dirty="0">
                <a:ln>
                  <a:solidFill>
                    <a:schemeClr val="tx1"/>
                  </a:solidFill>
                </a:ln>
                <a:solidFill>
                  <a:srgbClr val="92D050"/>
                </a:solidFill>
                <a:effectLst/>
                <a:cs typeface="Arial" pitchFamily="34" charset="0"/>
              </a:rPr>
              <a:t>Koraci do sticanja statusa prosumera</a:t>
            </a:r>
            <a:endParaRPr kumimoji="0" lang="bs-Latn-BA" sz="3200" b="0" i="0" u="none" strike="noStrike" cap="none" normalizeH="0" baseline="0" noProof="0" dirty="0">
              <a:ln>
                <a:solidFill>
                  <a:schemeClr val="tx1"/>
                </a:solidFill>
              </a:ln>
              <a:solidFill>
                <a:srgbClr val="92D050"/>
              </a:solidFill>
              <a:effectLst/>
              <a:cs typeface="Arial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F5B4762-0BA9-B647-00F3-B0EAC2874385}"/>
              </a:ext>
            </a:extLst>
          </p:cNvPr>
          <p:cNvSpPr txBox="1"/>
          <p:nvPr/>
        </p:nvSpPr>
        <p:spPr>
          <a:xfrm>
            <a:off x="902970" y="2418501"/>
            <a:ext cx="6297930" cy="3631763"/>
          </a:xfrm>
          <a:prstGeom prst="rect">
            <a:avLst/>
          </a:prstGeom>
          <a:solidFill>
            <a:srgbClr val="FFFF99"/>
          </a:solidFill>
          <a:ln>
            <a:solidFill>
              <a:srgbClr val="FCF600"/>
            </a:solidFill>
          </a:ln>
        </p:spPr>
        <p:txBody>
          <a:bodyPr wrap="square">
            <a:spAutoFit/>
          </a:bodyPr>
          <a:lstStyle/>
          <a:p>
            <a:pPr lvl="1" indent="-457200">
              <a:spcAft>
                <a:spcPts val="1000"/>
              </a:spcAft>
              <a:buClr>
                <a:schemeClr val="tx1"/>
              </a:buClr>
              <a:buSzPct val="100000"/>
              <a:buFont typeface="+mj-lt"/>
              <a:buAutoNum type="arabicPeriod"/>
              <a:tabLst>
                <a:tab pos="534670" algn="l"/>
              </a:tabLst>
            </a:pPr>
            <a:r>
              <a:rPr lang="bs-Latn-BA" sz="2000" spc="-5" noProof="0" dirty="0">
                <a:effectLst/>
                <a:latin typeface="+mn-lt"/>
                <a:ea typeface="Arial Black" panose="020B0A04020102020204" pitchFamily="34" charset="0"/>
                <a:cs typeface="Arial Black" panose="020B0A04020102020204" pitchFamily="34" charset="0"/>
              </a:rPr>
              <a:t>Pripremna</a:t>
            </a:r>
            <a:r>
              <a:rPr lang="bs-Latn-BA" sz="2000" spc="-25" noProof="0" dirty="0">
                <a:effectLst/>
                <a:latin typeface="+mn-lt"/>
                <a:ea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bs-Latn-BA" sz="2000" spc="-5" noProof="0" dirty="0">
                <a:effectLst/>
                <a:latin typeface="+mn-lt"/>
                <a:ea typeface="Arial Black" panose="020B0A04020102020204" pitchFamily="34" charset="0"/>
                <a:cs typeface="Arial Black" panose="020B0A04020102020204" pitchFamily="34" charset="0"/>
              </a:rPr>
              <a:t>faza</a:t>
            </a:r>
            <a:r>
              <a:rPr lang="bs-Latn-BA" sz="2000" spc="-25" noProof="0" dirty="0">
                <a:effectLst/>
                <a:latin typeface="+mn-lt"/>
                <a:ea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bs-Latn-BA" sz="2000" spc="-5" noProof="0" dirty="0">
                <a:effectLst/>
                <a:latin typeface="+mn-lt"/>
                <a:ea typeface="Arial Black" panose="020B0A04020102020204" pitchFamily="34" charset="0"/>
                <a:cs typeface="Arial Black" panose="020B0A04020102020204" pitchFamily="34" charset="0"/>
              </a:rPr>
              <a:t>za</a:t>
            </a:r>
            <a:r>
              <a:rPr lang="bs-Latn-BA" sz="2000" spc="-25" noProof="0" dirty="0">
                <a:effectLst/>
                <a:latin typeface="+mn-lt"/>
                <a:ea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bs-Latn-BA" sz="2000" spc="-5" noProof="0" dirty="0">
                <a:effectLst/>
                <a:latin typeface="+mn-lt"/>
                <a:ea typeface="Arial Black" panose="020B0A04020102020204" pitchFamily="34" charset="0"/>
                <a:cs typeface="Arial Black" panose="020B0A04020102020204" pitchFamily="34" charset="0"/>
              </a:rPr>
              <a:t>donošenje</a:t>
            </a:r>
            <a:r>
              <a:rPr lang="bs-Latn-BA" sz="2000" spc="-25" noProof="0" dirty="0">
                <a:effectLst/>
                <a:latin typeface="+mn-lt"/>
                <a:ea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bs-Latn-BA" sz="2000" spc="-10" noProof="0" dirty="0">
                <a:effectLst/>
                <a:latin typeface="+mn-lt"/>
                <a:ea typeface="Arial Black" panose="020B0A04020102020204" pitchFamily="34" charset="0"/>
                <a:cs typeface="Arial Black" panose="020B0A04020102020204" pitchFamily="34" charset="0"/>
              </a:rPr>
              <a:t>odluke</a:t>
            </a:r>
          </a:p>
          <a:p>
            <a:pPr lvl="1" indent="-457200">
              <a:spcAft>
                <a:spcPts val="1000"/>
              </a:spcAft>
              <a:buClr>
                <a:schemeClr val="tx1"/>
              </a:buClr>
              <a:buSzPct val="100000"/>
              <a:buFont typeface="+mj-lt"/>
              <a:buAutoNum type="arabicPeriod"/>
              <a:tabLst>
                <a:tab pos="534670" algn="l"/>
              </a:tabLst>
            </a:pPr>
            <a:r>
              <a:rPr lang="bs-Latn-BA" sz="2000" spc="-5" dirty="0">
                <a:ea typeface="Arial Black" panose="020B0A04020102020204" pitchFamily="34" charset="0"/>
                <a:cs typeface="Arial Black" panose="020B0A04020102020204" pitchFamily="34" charset="0"/>
              </a:rPr>
              <a:t>Informiranje kod nadležne elektrodistribucije/operatera distributivnog sistema</a:t>
            </a:r>
          </a:p>
          <a:p>
            <a:pPr lvl="1" indent="-457200">
              <a:spcAft>
                <a:spcPts val="1000"/>
              </a:spcAft>
              <a:buClr>
                <a:schemeClr val="tx1"/>
              </a:buClr>
              <a:buSzPct val="100000"/>
              <a:buFont typeface="+mj-lt"/>
              <a:buAutoNum type="arabicPeriod"/>
              <a:tabLst>
                <a:tab pos="534670" algn="l"/>
              </a:tabLst>
            </a:pPr>
            <a:r>
              <a:rPr lang="bs-Latn-BA" sz="2000" dirty="0"/>
              <a:t>Izrada idejnog projekta sa ovlaštenim projektantom/firmom</a:t>
            </a:r>
          </a:p>
          <a:p>
            <a:pPr lvl="1" indent="-457200">
              <a:spcAft>
                <a:spcPts val="1000"/>
              </a:spcAft>
              <a:buClr>
                <a:schemeClr val="tx1"/>
              </a:buClr>
              <a:buSzPct val="100000"/>
              <a:buFont typeface="+mj-lt"/>
              <a:buAutoNum type="arabicPeriod"/>
              <a:tabLst>
                <a:tab pos="534670" algn="l"/>
              </a:tabLst>
            </a:pPr>
            <a:r>
              <a:rPr lang="bs-Latn-BA" sz="2000" dirty="0"/>
              <a:t>Dobijanje elektroenergetske saglasnosti</a:t>
            </a:r>
          </a:p>
          <a:p>
            <a:pPr lvl="1" indent="-457200">
              <a:spcAft>
                <a:spcPts val="1000"/>
              </a:spcAft>
              <a:buClr>
                <a:schemeClr val="tx1"/>
              </a:buClr>
              <a:buSzPct val="100000"/>
              <a:buFont typeface="+mj-lt"/>
              <a:buAutoNum type="arabicPeriod"/>
              <a:tabLst>
                <a:tab pos="534670" algn="l"/>
              </a:tabLst>
            </a:pPr>
            <a:r>
              <a:rPr lang="bs-Latn-BA" sz="2000" dirty="0"/>
              <a:t>Izgradnja solarne elektrane</a:t>
            </a:r>
          </a:p>
          <a:p>
            <a:pPr lvl="1" indent="-457200">
              <a:spcAft>
                <a:spcPts val="1000"/>
              </a:spcAft>
              <a:buClr>
                <a:schemeClr val="tx1"/>
              </a:buClr>
              <a:buSzPct val="100000"/>
              <a:buFont typeface="+mj-lt"/>
              <a:buAutoNum type="arabicPeriod"/>
              <a:tabLst>
                <a:tab pos="534670" algn="l"/>
              </a:tabLst>
            </a:pPr>
            <a:r>
              <a:rPr lang="bs-Latn-BA" sz="2000" dirty="0"/>
              <a:t>Priključenje objekta na distributivnu mrežu</a:t>
            </a:r>
          </a:p>
          <a:p>
            <a:pPr lvl="1" indent="-457200">
              <a:spcAft>
                <a:spcPts val="1000"/>
              </a:spcAft>
              <a:buClr>
                <a:schemeClr val="tx1"/>
              </a:buClr>
              <a:buSzPct val="100000"/>
              <a:buFont typeface="+mj-lt"/>
              <a:buAutoNum type="arabicPeriod"/>
              <a:tabLst>
                <a:tab pos="534670" algn="l"/>
              </a:tabLst>
            </a:pPr>
            <a:r>
              <a:rPr lang="bs-Latn-BA" sz="2000" dirty="0"/>
              <a:t>Sticanje statusa </a:t>
            </a:r>
            <a:r>
              <a:rPr lang="bs-Latn-BA" sz="2000" dirty="0" err="1"/>
              <a:t>prosumera</a:t>
            </a:r>
            <a:endParaRPr lang="bs-Latn-BA" sz="2000" spc="-5" noProof="0" dirty="0">
              <a:effectLst/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5B117CD-3328-8297-EF04-19CDB1076C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12"/>
          <a:stretch>
            <a:fillRect/>
          </a:stretch>
        </p:blipFill>
        <p:spPr>
          <a:xfrm>
            <a:off x="7390635" y="2085340"/>
            <a:ext cx="3693805" cy="4320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1563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DA2ECF-EC0F-0FEB-0D52-EF71C2D0C2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>
            <a:extLst>
              <a:ext uri="{FF2B5EF4-FFF2-40B4-BE49-F238E27FC236}">
                <a16:creationId xmlns:a16="http://schemas.microsoft.com/office/drawing/2014/main" id="{6499CB60-0A0E-1857-D795-B906C69280B1}"/>
              </a:ext>
            </a:extLst>
          </p:cNvPr>
          <p:cNvSpPr txBox="1"/>
          <p:nvPr/>
        </p:nvSpPr>
        <p:spPr>
          <a:xfrm>
            <a:off x="765544" y="388152"/>
            <a:ext cx="10685721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ctr">
              <a:buClr>
                <a:srgbClr val="ABBE29"/>
              </a:buClr>
              <a:buSzPts val="1100"/>
              <a:tabLst>
                <a:tab pos="534670" algn="l"/>
              </a:tabLst>
            </a:pPr>
            <a:r>
              <a:rPr lang="bs-Latn-BA" sz="3200" b="1" spc="-5" noProof="0" dirty="0">
                <a:ln>
                  <a:solidFill>
                    <a:sysClr val="windowText" lastClr="000000"/>
                  </a:solidFill>
                </a:ln>
                <a:solidFill>
                  <a:srgbClr val="92D050"/>
                </a:solidFill>
                <a:effectLst/>
                <a:latin typeface="+mn-lt"/>
                <a:ea typeface="Arial Black" panose="020B0A04020102020204" pitchFamily="34" charset="0"/>
                <a:cs typeface="Arial Black" panose="020B0A04020102020204" pitchFamily="34" charset="0"/>
              </a:rPr>
              <a:t>1. KORAK</a:t>
            </a:r>
          </a:p>
          <a:p>
            <a:pPr marL="0" lvl="1" algn="ctr">
              <a:buClr>
                <a:srgbClr val="ABBE29"/>
              </a:buClr>
              <a:buSzPts val="1100"/>
              <a:tabLst>
                <a:tab pos="534670" algn="l"/>
              </a:tabLst>
            </a:pPr>
            <a:r>
              <a:rPr lang="bs-Latn-BA" sz="3200" b="1" spc="-5" noProof="0" dirty="0">
                <a:ln>
                  <a:solidFill>
                    <a:sysClr val="windowText" lastClr="000000"/>
                  </a:solidFill>
                </a:ln>
                <a:solidFill>
                  <a:srgbClr val="92D050"/>
                </a:solidFill>
                <a:effectLst/>
                <a:latin typeface="+mn-lt"/>
                <a:ea typeface="Arial Black" panose="020B0A04020102020204" pitchFamily="34" charset="0"/>
                <a:cs typeface="Arial Black" panose="020B0A04020102020204" pitchFamily="34" charset="0"/>
              </a:rPr>
              <a:t>Pripremna</a:t>
            </a:r>
            <a:r>
              <a:rPr lang="bs-Latn-BA" sz="3200" b="1" spc="-25" noProof="0" dirty="0">
                <a:ln>
                  <a:solidFill>
                    <a:sysClr val="windowText" lastClr="000000"/>
                  </a:solidFill>
                </a:ln>
                <a:solidFill>
                  <a:srgbClr val="92D050"/>
                </a:solidFill>
                <a:effectLst/>
                <a:latin typeface="+mn-lt"/>
                <a:ea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bs-Latn-BA" sz="3200" b="1" spc="-5" noProof="0" dirty="0">
                <a:ln>
                  <a:solidFill>
                    <a:sysClr val="windowText" lastClr="000000"/>
                  </a:solidFill>
                </a:ln>
                <a:solidFill>
                  <a:srgbClr val="92D050"/>
                </a:solidFill>
                <a:effectLst/>
                <a:latin typeface="+mn-lt"/>
                <a:ea typeface="Arial Black" panose="020B0A04020102020204" pitchFamily="34" charset="0"/>
                <a:cs typeface="Arial Black" panose="020B0A04020102020204" pitchFamily="34" charset="0"/>
              </a:rPr>
              <a:t>faza</a:t>
            </a:r>
            <a:r>
              <a:rPr lang="bs-Latn-BA" sz="3200" b="1" spc="-25" noProof="0" dirty="0">
                <a:ln>
                  <a:solidFill>
                    <a:sysClr val="windowText" lastClr="000000"/>
                  </a:solidFill>
                </a:ln>
                <a:solidFill>
                  <a:srgbClr val="92D050"/>
                </a:solidFill>
                <a:effectLst/>
                <a:latin typeface="+mn-lt"/>
                <a:ea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bs-Latn-BA" sz="3200" b="1" spc="-5" noProof="0" dirty="0">
                <a:ln>
                  <a:solidFill>
                    <a:sysClr val="windowText" lastClr="000000"/>
                  </a:solidFill>
                </a:ln>
                <a:solidFill>
                  <a:srgbClr val="92D050"/>
                </a:solidFill>
                <a:effectLst/>
                <a:latin typeface="+mn-lt"/>
                <a:ea typeface="Arial Black" panose="020B0A04020102020204" pitchFamily="34" charset="0"/>
                <a:cs typeface="Arial Black" panose="020B0A04020102020204" pitchFamily="34" charset="0"/>
              </a:rPr>
              <a:t>za</a:t>
            </a:r>
            <a:r>
              <a:rPr lang="bs-Latn-BA" sz="3200" b="1" spc="-25" noProof="0" dirty="0">
                <a:ln>
                  <a:solidFill>
                    <a:sysClr val="windowText" lastClr="000000"/>
                  </a:solidFill>
                </a:ln>
                <a:solidFill>
                  <a:srgbClr val="92D050"/>
                </a:solidFill>
                <a:effectLst/>
                <a:latin typeface="+mn-lt"/>
                <a:ea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bs-Latn-BA" sz="3200" b="1" spc="-5" noProof="0" dirty="0">
                <a:ln>
                  <a:solidFill>
                    <a:sysClr val="windowText" lastClr="000000"/>
                  </a:solidFill>
                </a:ln>
                <a:solidFill>
                  <a:srgbClr val="92D050"/>
                </a:solidFill>
                <a:effectLst/>
                <a:latin typeface="+mn-lt"/>
                <a:ea typeface="Arial Black" panose="020B0A04020102020204" pitchFamily="34" charset="0"/>
                <a:cs typeface="Arial Black" panose="020B0A04020102020204" pitchFamily="34" charset="0"/>
              </a:rPr>
              <a:t>donošenje</a:t>
            </a:r>
            <a:r>
              <a:rPr lang="bs-Latn-BA" sz="3200" b="1" spc="-25" noProof="0" dirty="0">
                <a:ln>
                  <a:solidFill>
                    <a:sysClr val="windowText" lastClr="000000"/>
                  </a:solidFill>
                </a:ln>
                <a:solidFill>
                  <a:srgbClr val="92D050"/>
                </a:solidFill>
                <a:effectLst/>
                <a:latin typeface="+mn-lt"/>
                <a:ea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bs-Latn-BA" sz="3200" b="1" spc="-10" noProof="0" dirty="0">
                <a:ln>
                  <a:solidFill>
                    <a:sysClr val="windowText" lastClr="000000"/>
                  </a:solidFill>
                </a:ln>
                <a:solidFill>
                  <a:srgbClr val="92D050"/>
                </a:solidFill>
                <a:effectLst/>
                <a:latin typeface="+mn-lt"/>
                <a:ea typeface="Arial Black" panose="020B0A04020102020204" pitchFamily="34" charset="0"/>
                <a:cs typeface="Arial Black" panose="020B0A04020102020204" pitchFamily="34" charset="0"/>
              </a:rPr>
              <a:t>odluke- informiranje</a:t>
            </a:r>
            <a:endParaRPr lang="bs-Latn-BA" sz="3200" b="1" spc="-5" noProof="0" dirty="0">
              <a:ln>
                <a:solidFill>
                  <a:sysClr val="windowText" lastClr="000000"/>
                </a:solidFill>
              </a:ln>
              <a:solidFill>
                <a:srgbClr val="92D050"/>
              </a:solidFill>
              <a:effectLst/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99E3BA1-862A-62B8-6D17-EA1661E5D130}"/>
              </a:ext>
            </a:extLst>
          </p:cNvPr>
          <p:cNvSpPr txBox="1"/>
          <p:nvPr/>
        </p:nvSpPr>
        <p:spPr>
          <a:xfrm>
            <a:off x="987942" y="1496955"/>
            <a:ext cx="10216116" cy="20928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260985" indent="-342900" algn="just">
              <a:buFont typeface="Wingdings" panose="05000000000000000000" pitchFamily="2" charset="2"/>
              <a:buChar char="Ø"/>
            </a:pPr>
            <a:r>
              <a:rPr lang="bs-Latn-BA" sz="2000" b="1" noProof="0" dirty="0">
                <a:effectLst/>
                <a:latin typeface="+mn-lt"/>
                <a:ea typeface="Tahoma" panose="020B0604030504040204" pitchFamily="34" charset="0"/>
              </a:rPr>
              <a:t>Prikupiti osnovne informacije </a:t>
            </a:r>
            <a:r>
              <a:rPr lang="bs-Latn-BA" sz="2000" noProof="0" dirty="0">
                <a:effectLst/>
                <a:latin typeface="+mn-lt"/>
                <a:ea typeface="Tahoma" panose="020B0604030504040204" pitchFamily="34" charset="0"/>
              </a:rPr>
              <a:t>o dostupnim tehnologijama SE, </a:t>
            </a:r>
            <a:r>
              <a:rPr lang="bs-Latn-BA" sz="2000" b="1" noProof="0" dirty="0">
                <a:effectLst/>
                <a:latin typeface="+mn-lt"/>
                <a:ea typeface="Tahoma" panose="020B0604030504040204" pitchFamily="34" charset="0"/>
              </a:rPr>
              <a:t>okvirnim cijenama ugradnje, prednostima i ekonomskoj isplativosti </a:t>
            </a:r>
            <a:r>
              <a:rPr lang="bs-Latn-BA" sz="2000" noProof="0" dirty="0">
                <a:effectLst/>
                <a:latin typeface="+mn-lt"/>
                <a:ea typeface="Tahoma" panose="020B0604030504040204" pitchFamily="34" charset="0"/>
              </a:rPr>
              <a:t>postavljanja solarne elektrane na krov objekta.</a:t>
            </a:r>
            <a:r>
              <a:rPr lang="bs-Latn-BA" sz="2000" noProof="0" dirty="0">
                <a:ea typeface="Tahoma" panose="020B0604030504040204" pitchFamily="34" charset="0"/>
              </a:rPr>
              <a:t> </a:t>
            </a:r>
          </a:p>
          <a:p>
            <a:pPr marR="260985" algn="just"/>
            <a:endParaRPr lang="bs-Latn-BA" sz="1000" spc="-30" noProof="0" dirty="0">
              <a:ea typeface="Tahoma" panose="020B0604030504040204" pitchFamily="34" charset="0"/>
            </a:endParaRPr>
          </a:p>
          <a:p>
            <a:pPr marL="342900" marR="260985" indent="-342900" algn="just">
              <a:buFont typeface="Wingdings" panose="05000000000000000000" pitchFamily="2" charset="2"/>
              <a:buChar char="Ø"/>
            </a:pPr>
            <a:r>
              <a:rPr lang="bs-Latn-BA" sz="2000" b="1" noProof="0" dirty="0">
                <a:ea typeface="Tahoma" panose="020B0604030504040204" pitchFamily="34" charset="0"/>
              </a:rPr>
              <a:t>Analizirati orijentaciju i nagib krova</a:t>
            </a:r>
            <a:r>
              <a:rPr lang="bs-Latn-BA" sz="2000" noProof="0" dirty="0">
                <a:ea typeface="Tahoma" panose="020B0604030504040204" pitchFamily="34" charset="0"/>
              </a:rPr>
              <a:t>, kao i postojanje okolnih objekata, drveća ili drugih </a:t>
            </a:r>
            <a:r>
              <a:rPr lang="bs-Latn-BA" sz="2000" b="1" noProof="0" dirty="0">
                <a:ea typeface="Tahoma" panose="020B0604030504040204" pitchFamily="34" charset="0"/>
              </a:rPr>
              <a:t>prepreka koje mogu uzrokovati zasjenjenje </a:t>
            </a:r>
            <a:r>
              <a:rPr lang="bs-Latn-BA" sz="2000" noProof="0" dirty="0">
                <a:ea typeface="Tahoma" panose="020B0604030504040204" pitchFamily="34" charset="0"/>
              </a:rPr>
              <a:t>i time smanjiti efikasnost sistema. </a:t>
            </a:r>
            <a:r>
              <a:rPr lang="bs-Latn-BA" sz="2000" b="1" noProof="0" dirty="0">
                <a:ea typeface="Tahoma" panose="020B0604030504040204" pitchFamily="34" charset="0"/>
              </a:rPr>
              <a:t>Južna orijentacija krova</a:t>
            </a:r>
            <a:r>
              <a:rPr lang="bs-Latn-BA" sz="2000" noProof="0" dirty="0">
                <a:ea typeface="Tahoma" panose="020B0604030504040204" pitchFamily="34" charset="0"/>
              </a:rPr>
              <a:t> garantuje maksimalnu proizvodnju SE,</a:t>
            </a:r>
            <a:r>
              <a:rPr lang="bs-Latn-BA" sz="2000" spc="-10" noProof="0" dirty="0">
                <a:ea typeface="Tahoma" panose="020B0604030504040204" pitchFamily="34" charset="0"/>
              </a:rPr>
              <a:t> ali </a:t>
            </a:r>
            <a:r>
              <a:rPr lang="bs-Latn-BA" sz="2000" u="sng" spc="-10" noProof="0" dirty="0">
                <a:ea typeface="Tahoma" panose="020B0604030504040204" pitchFamily="34" charset="0"/>
              </a:rPr>
              <a:t>d</a:t>
            </a:r>
            <a:r>
              <a:rPr lang="bs-Latn-BA" sz="2000" u="sng" noProof="0" dirty="0"/>
              <a:t>obre rezultate daju i krovovi orijentirani prema jugoistoku i jugozapadu. </a:t>
            </a:r>
            <a:endParaRPr lang="bs-Latn-BA" sz="2000" u="sng" dirty="0">
              <a:ea typeface="Tahoma" panose="020B060403050404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C4AF754-5275-C145-2191-41331AA0604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1738" b="8981"/>
          <a:stretch/>
        </p:blipFill>
        <p:spPr>
          <a:xfrm>
            <a:off x="1180977" y="3589836"/>
            <a:ext cx="9854854" cy="2580739"/>
          </a:xfrm>
          <a:prstGeom prst="rect">
            <a:avLst/>
          </a:prstGeom>
          <a:ln>
            <a:solidFill>
              <a:srgbClr val="00B050"/>
            </a:solidFill>
          </a:ln>
        </p:spPr>
      </p:pic>
    </p:spTree>
    <p:extLst>
      <p:ext uri="{BB962C8B-B14F-4D97-AF65-F5344CB8AC3E}">
        <p14:creationId xmlns:p14="http://schemas.microsoft.com/office/powerpoint/2010/main" val="16857571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DA2ECF-EC0F-0FEB-0D52-EF71C2D0C2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>
            <a:extLst>
              <a:ext uri="{FF2B5EF4-FFF2-40B4-BE49-F238E27FC236}">
                <a16:creationId xmlns:a16="http://schemas.microsoft.com/office/drawing/2014/main" id="{299E3BA1-862A-62B8-6D17-EA1661E5D130}"/>
              </a:ext>
            </a:extLst>
          </p:cNvPr>
          <p:cNvSpPr txBox="1"/>
          <p:nvPr/>
        </p:nvSpPr>
        <p:spPr>
          <a:xfrm>
            <a:off x="987942" y="1056822"/>
            <a:ext cx="10216116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260985" algn="just"/>
            <a:endParaRPr lang="bs-Latn-BA" sz="1000" b="1" noProof="0" dirty="0">
              <a:ea typeface="Tahoma" panose="020B0604030504040204" pitchFamily="34" charset="0"/>
            </a:endParaRPr>
          </a:p>
          <a:p>
            <a:pPr marL="342900" marR="260985" indent="-342900" algn="just">
              <a:buFont typeface="Wingdings" panose="05000000000000000000" pitchFamily="2" charset="2"/>
              <a:buChar char="Ø"/>
            </a:pPr>
            <a:r>
              <a:rPr lang="bs-Latn-BA" sz="2000" b="1" noProof="0" dirty="0"/>
              <a:t>Nagib krova </a:t>
            </a:r>
            <a:r>
              <a:rPr lang="bs-Latn-BA" sz="2000" noProof="0" dirty="0"/>
              <a:t>igra značajnu ulogu za proizvodnju energije. </a:t>
            </a:r>
            <a:r>
              <a:rPr lang="en-GB" sz="2000" dirty="0"/>
              <a:t>Na </a:t>
            </a:r>
            <a:r>
              <a:rPr lang="en-GB" sz="2000" dirty="0" err="1"/>
              <a:t>kosim</a:t>
            </a:r>
            <a:r>
              <a:rPr lang="en-GB" sz="2000" dirty="0"/>
              <a:t> </a:t>
            </a:r>
            <a:r>
              <a:rPr lang="en-GB" sz="2000" dirty="0" err="1"/>
              <a:t>krovovima</a:t>
            </a:r>
            <a:r>
              <a:rPr lang="en-GB" sz="2000" dirty="0"/>
              <a:t>, </a:t>
            </a:r>
            <a:r>
              <a:rPr lang="en-GB" sz="2000" dirty="0" err="1"/>
              <a:t>fotonaponski</a:t>
            </a:r>
            <a:r>
              <a:rPr lang="en-GB" sz="2000" dirty="0"/>
              <a:t> moduli se </a:t>
            </a:r>
            <a:r>
              <a:rPr lang="en-GB" sz="2000" dirty="0" err="1"/>
              <a:t>postavljaju</a:t>
            </a:r>
            <a:r>
              <a:rPr lang="en-GB" sz="2000" dirty="0"/>
              <a:t> </a:t>
            </a:r>
            <a:r>
              <a:rPr lang="en-GB" sz="2000" dirty="0" err="1"/>
              <a:t>uglavnom</a:t>
            </a:r>
            <a:r>
              <a:rPr lang="en-GB" sz="2000" dirty="0"/>
              <a:t> </a:t>
            </a:r>
            <a:r>
              <a:rPr lang="en-GB" sz="2000" dirty="0" err="1"/>
              <a:t>tako</a:t>
            </a:r>
            <a:r>
              <a:rPr lang="en-GB" sz="2000" dirty="0"/>
              <a:t> da prate </a:t>
            </a:r>
            <a:r>
              <a:rPr lang="en-GB" sz="2000" dirty="0" err="1"/>
              <a:t>nagib</a:t>
            </a:r>
            <a:r>
              <a:rPr lang="en-GB" sz="2000" dirty="0"/>
              <a:t> </a:t>
            </a:r>
            <a:r>
              <a:rPr lang="en-GB" sz="2000" dirty="0" err="1"/>
              <a:t>krova</a:t>
            </a:r>
            <a:r>
              <a:rPr lang="bs-Latn-BA" sz="2000" dirty="0"/>
              <a:t>, a </a:t>
            </a:r>
            <a:r>
              <a:rPr lang="en-GB" sz="2000" dirty="0" err="1"/>
              <a:t>ravni</a:t>
            </a:r>
            <a:r>
              <a:rPr lang="en-GB" sz="2000" dirty="0"/>
              <a:t> </a:t>
            </a:r>
            <a:r>
              <a:rPr lang="en-GB" sz="2000" dirty="0" err="1"/>
              <a:t>krovovi</a:t>
            </a:r>
            <a:r>
              <a:rPr lang="en-GB" sz="2000" dirty="0"/>
              <a:t> nude </a:t>
            </a:r>
            <a:r>
              <a:rPr lang="en-GB" sz="2000" dirty="0" err="1"/>
              <a:t>mogućnost</a:t>
            </a:r>
            <a:r>
              <a:rPr lang="en-GB" sz="2000" dirty="0"/>
              <a:t> </a:t>
            </a:r>
            <a:r>
              <a:rPr lang="en-GB" sz="2000" dirty="0" err="1"/>
              <a:t>optimizacije</a:t>
            </a:r>
            <a:r>
              <a:rPr lang="en-GB" sz="2000" dirty="0"/>
              <a:t> </a:t>
            </a:r>
            <a:r>
              <a:rPr lang="en-GB" sz="2000" dirty="0" err="1"/>
              <a:t>proizvodnje</a:t>
            </a:r>
            <a:r>
              <a:rPr lang="en-GB" sz="2000" dirty="0"/>
              <a:t> </a:t>
            </a:r>
            <a:r>
              <a:rPr lang="en-GB" sz="2000" dirty="0" err="1"/>
              <a:t>kroz</a:t>
            </a:r>
            <a:r>
              <a:rPr lang="en-GB" sz="2000" dirty="0"/>
              <a:t> </a:t>
            </a:r>
            <a:r>
              <a:rPr lang="en-GB" sz="2000" dirty="0" err="1"/>
              <a:t>podešavanje</a:t>
            </a:r>
            <a:r>
              <a:rPr lang="en-GB" sz="2000" dirty="0"/>
              <a:t> </a:t>
            </a:r>
            <a:r>
              <a:rPr lang="en-GB" sz="2000" dirty="0" err="1"/>
              <a:t>nagiba</a:t>
            </a:r>
            <a:r>
              <a:rPr lang="en-GB" sz="2000" dirty="0"/>
              <a:t> </a:t>
            </a:r>
            <a:r>
              <a:rPr lang="en-GB" sz="2000" dirty="0" err="1"/>
              <a:t>i</a:t>
            </a:r>
            <a:r>
              <a:rPr lang="en-GB" sz="2000" dirty="0"/>
              <a:t> </a:t>
            </a:r>
            <a:r>
              <a:rPr lang="en-GB" sz="2000" dirty="0" err="1"/>
              <a:t>ugla</a:t>
            </a:r>
            <a:r>
              <a:rPr lang="en-GB" sz="2000" dirty="0"/>
              <a:t> </a:t>
            </a:r>
            <a:r>
              <a:rPr lang="en-GB" sz="2000" dirty="0" err="1"/>
              <a:t>azimuta</a:t>
            </a:r>
            <a:r>
              <a:rPr lang="en-GB" sz="2000" dirty="0"/>
              <a:t>.</a:t>
            </a:r>
          </a:p>
          <a:p>
            <a:r>
              <a:rPr lang="en-GB" sz="1000" dirty="0"/>
              <a:t> </a:t>
            </a:r>
            <a:endParaRPr lang="bs-Latn-BA" sz="1000" noProof="0" dirty="0"/>
          </a:p>
          <a:p>
            <a:pPr marL="342900" marR="260985" indent="-342900" algn="just">
              <a:buFont typeface="Wingdings" panose="05000000000000000000" pitchFamily="2" charset="2"/>
              <a:buChar char="Ø"/>
            </a:pPr>
            <a:r>
              <a:rPr lang="bs-Latn-BA" sz="2000" b="1" noProof="0" dirty="0"/>
              <a:t>Provjera kvaliteta krovne konstrukcije i krovnog pokrova</a:t>
            </a:r>
            <a:r>
              <a:rPr lang="bs-Latn-BA" sz="2000" noProof="0" dirty="0"/>
              <a:t>, imajući u vidu da je projektovani vijek solarne elektrane oko 25–30 godina. 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1BF4CA2B-ECC0-2DB7-C3C8-AF3951788E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8645" b="49142"/>
          <a:stretch/>
        </p:blipFill>
        <p:spPr>
          <a:xfrm>
            <a:off x="1076522" y="3332018"/>
            <a:ext cx="10127536" cy="2850116"/>
          </a:xfrm>
          <a:prstGeom prst="rect">
            <a:avLst/>
          </a:prstGeom>
          <a:ln>
            <a:solidFill>
              <a:srgbClr val="00B050"/>
            </a:solidFill>
          </a:ln>
        </p:spPr>
      </p:pic>
    </p:spTree>
    <p:extLst>
      <p:ext uri="{BB962C8B-B14F-4D97-AF65-F5344CB8AC3E}">
        <p14:creationId xmlns:p14="http://schemas.microsoft.com/office/powerpoint/2010/main" val="34143774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34F38D-6E62-36CD-1E26-9FF9C8220F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99F5B04-8A13-CBC5-ABBC-E28BEBCD4623}"/>
              </a:ext>
            </a:extLst>
          </p:cNvPr>
          <p:cNvSpPr txBox="1"/>
          <p:nvPr/>
        </p:nvSpPr>
        <p:spPr>
          <a:xfrm>
            <a:off x="946298" y="627542"/>
            <a:ext cx="1057939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1147445" lvl="2">
              <a:lnSpc>
                <a:spcPct val="100000"/>
              </a:lnSpc>
              <a:buClr>
                <a:srgbClr val="ABBE29"/>
              </a:buClr>
              <a:buSzPts val="1100"/>
              <a:tabLst>
                <a:tab pos="652780" algn="l"/>
              </a:tabLst>
            </a:pPr>
            <a:r>
              <a:rPr lang="bs-Latn-BA" sz="2400" b="1" spc="-5" noProof="0" dirty="0">
                <a:solidFill>
                  <a:schemeClr val="tx1"/>
                </a:solidFill>
                <a:effectLst/>
                <a:latin typeface="+mn-lt"/>
                <a:ea typeface="Arial Black" panose="020B0A04020102020204" pitchFamily="34" charset="0"/>
                <a:cs typeface="Arial Black" panose="020B0A04020102020204" pitchFamily="34" charset="0"/>
              </a:rPr>
              <a:t>Kako odrediti veličinu solarne elektrane za domaćinstvo? </a:t>
            </a:r>
            <a:endParaRPr lang="bs-Latn-BA" sz="2400" b="1" spc="-5" noProof="0" dirty="0">
              <a:effectLst/>
              <a:latin typeface="Arial Black" panose="020B0A04020102020204" pitchFamily="34" charset="0"/>
              <a:ea typeface="Arial Black" panose="020B0A04020102020204" pitchFamily="34" charset="0"/>
              <a:cs typeface="Arial Black" panose="020B0A040201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86A4BBB-EA2A-A42D-8172-40C49DD0CCA1}"/>
              </a:ext>
            </a:extLst>
          </p:cNvPr>
          <p:cNvSpPr txBox="1"/>
          <p:nvPr/>
        </p:nvSpPr>
        <p:spPr>
          <a:xfrm>
            <a:off x="946298" y="2571629"/>
            <a:ext cx="10164726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s-Latn-BA" sz="2000" noProof="0" dirty="0"/>
              <a:t>Solarna elektrana se najčešće dimenzionira tako da tokom godine proizvede približno onoliko električne energije koliko domaćinstvo potroši.</a:t>
            </a:r>
          </a:p>
          <a:p>
            <a:endParaRPr lang="bs-Latn-BA" sz="2000" dirty="0"/>
          </a:p>
          <a:p>
            <a:r>
              <a:rPr lang="bs-Latn-BA" sz="2000" b="1" noProof="0" dirty="0"/>
              <a:t>Prosječna godišnja potrošnja električne energije u domaćinstvima u BiH iznosi oko 4.600 kWh, ali svako domaćinstvo treba individualnu procjenu potrebne snage elektrane.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DDAE9F3-8D82-073D-DD8F-B9D44E00B34E}"/>
              </a:ext>
            </a:extLst>
          </p:cNvPr>
          <p:cNvSpPr txBox="1"/>
          <p:nvPr/>
        </p:nvSpPr>
        <p:spPr>
          <a:xfrm>
            <a:off x="946298" y="1353717"/>
            <a:ext cx="104394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260985" algn="just">
              <a:lnSpc>
                <a:spcPct val="100000"/>
              </a:lnSpc>
              <a:buNone/>
            </a:pPr>
            <a:r>
              <a:rPr lang="bs-Latn-BA" sz="2000" noProof="0" dirty="0">
                <a:effectLst/>
                <a:latin typeface="+mn-lt"/>
                <a:ea typeface="Tahoma" panose="020B0604030504040204" pitchFamily="34" charset="0"/>
              </a:rPr>
              <a:t>Da bi solarna elektrana bila pravilno dimenzionirana, prvi korak je </a:t>
            </a:r>
            <a:r>
              <a:rPr lang="bs-Latn-BA" sz="2000" b="1" noProof="0" dirty="0">
                <a:effectLst/>
                <a:latin typeface="+mn-lt"/>
                <a:ea typeface="Tahoma" panose="020B0604030504040204" pitchFamily="34" charset="0"/>
              </a:rPr>
              <a:t>utvrditi količinu električne energije koju domaćinstvo troši tokom godine</a:t>
            </a:r>
            <a:r>
              <a:rPr lang="bs-Latn-BA" sz="2000" noProof="0" dirty="0">
                <a:effectLst/>
                <a:latin typeface="+mn-lt"/>
                <a:ea typeface="Tahoma" panose="020B0604030504040204" pitchFamily="34" charset="0"/>
              </a:rPr>
              <a:t>. Ove podatke najlakše je pronaći na računima za električnu </a:t>
            </a:r>
            <a:r>
              <a:rPr lang="bs-Latn-BA" sz="2000" spc="-10" noProof="0" dirty="0">
                <a:effectLst/>
                <a:latin typeface="+mn-lt"/>
                <a:ea typeface="Tahoma" panose="020B0604030504040204" pitchFamily="34" charset="0"/>
              </a:rPr>
              <a:t>energiju.</a:t>
            </a:r>
            <a:endParaRPr lang="bs-Latn-BA" sz="2000" noProof="0" dirty="0">
              <a:effectLst/>
              <a:latin typeface="Tahoma" panose="020B0604030504040204" pitchFamily="34" charset="0"/>
              <a:ea typeface="Tahoma" panose="020B060403050404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7C098FD-795D-4829-5F66-FA47BEACBD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378" b="36399"/>
          <a:stretch>
            <a:fillRect/>
          </a:stretch>
        </p:blipFill>
        <p:spPr>
          <a:xfrm>
            <a:off x="806302" y="4467355"/>
            <a:ext cx="10579395" cy="1975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92405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BF9678-B1DC-095F-7956-8ECEC2042E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28CB8BAE-6291-7D1C-0E5D-36CC045D7588}"/>
              </a:ext>
            </a:extLst>
          </p:cNvPr>
          <p:cNvSpPr txBox="1"/>
          <p:nvPr/>
        </p:nvSpPr>
        <p:spPr>
          <a:xfrm>
            <a:off x="1038889" y="577439"/>
            <a:ext cx="10114222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265430" algn="just">
              <a:lnSpc>
                <a:spcPct val="100000"/>
              </a:lnSpc>
              <a:buNone/>
            </a:pPr>
            <a:r>
              <a:rPr lang="bs-Latn-BA" sz="2000" noProof="0" dirty="0">
                <a:effectLst/>
                <a:latin typeface="+mn-lt"/>
                <a:ea typeface="Tahoma" panose="020B0604030504040204" pitchFamily="34" charset="0"/>
              </a:rPr>
              <a:t>Na osnovu godišnje potrošnje može se procijeniti potrebna snaga solarne elektrane. </a:t>
            </a:r>
          </a:p>
          <a:p>
            <a:pPr marR="265430" algn="just">
              <a:lnSpc>
                <a:spcPct val="100000"/>
              </a:lnSpc>
              <a:buNone/>
            </a:pPr>
            <a:endParaRPr lang="bs-Latn-BA" sz="1000" noProof="0" dirty="0">
              <a:ea typeface="Tahoma" panose="020B0604030504040204" pitchFamily="34" charset="0"/>
            </a:endParaRPr>
          </a:p>
          <a:p>
            <a:pPr marR="265430" algn="just">
              <a:lnSpc>
                <a:spcPct val="100000"/>
              </a:lnSpc>
              <a:buNone/>
            </a:pPr>
            <a:r>
              <a:rPr lang="bs-Latn-BA" sz="2000" noProof="0" dirty="0">
                <a:effectLst/>
                <a:latin typeface="+mn-lt"/>
                <a:ea typeface="Tahoma" panose="020B0604030504040204" pitchFamily="34" charset="0"/>
              </a:rPr>
              <a:t>Kao orijentacija: </a:t>
            </a:r>
            <a:r>
              <a:rPr lang="bs-Latn-BA" sz="2000" b="1" noProof="0" dirty="0">
                <a:effectLst/>
                <a:latin typeface="+mn-lt"/>
                <a:ea typeface="Tahoma" panose="020B0604030504040204" pitchFamily="34" charset="0"/>
              </a:rPr>
              <a:t>u sjevernim dijelovima BiH godišnja potrošnja se dijeli sa 1.100 </a:t>
            </a:r>
            <a:r>
              <a:rPr lang="bs-Latn-BA" sz="2000" noProof="0" dirty="0">
                <a:effectLst/>
                <a:latin typeface="+mn-lt"/>
                <a:ea typeface="Tahoma" panose="020B0604030504040204" pitchFamily="34" charset="0"/>
              </a:rPr>
              <a:t>(broj sunčanih sati godišnje), </a:t>
            </a:r>
            <a:r>
              <a:rPr lang="bs-Latn-BA" sz="2000" b="1" noProof="0" dirty="0">
                <a:effectLst/>
                <a:latin typeface="+mn-lt"/>
                <a:ea typeface="Tahoma" panose="020B0604030504040204" pitchFamily="34" charset="0"/>
              </a:rPr>
              <a:t>a u južnim sa </a:t>
            </a:r>
            <a:r>
              <a:rPr lang="bs-Latn-BA" sz="2000" b="1" spc="-10" noProof="0" dirty="0">
                <a:effectLst/>
                <a:latin typeface="+mn-lt"/>
                <a:ea typeface="Tahoma" panose="020B0604030504040204" pitchFamily="34" charset="0"/>
              </a:rPr>
              <a:t>1.300.</a:t>
            </a:r>
            <a:endParaRPr lang="bs-Latn-BA" sz="2000" b="1" noProof="0" dirty="0">
              <a:effectLst/>
              <a:latin typeface="Tahoma" panose="020B0604030504040204" pitchFamily="34" charset="0"/>
              <a:ea typeface="Tahoma" panose="020B0604030504040204" pitchFamily="34" charset="0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F902A1C-0E50-EB17-6F61-4DEE8ADB8B69}"/>
              </a:ext>
            </a:extLst>
          </p:cNvPr>
          <p:cNvGrpSpPr/>
          <p:nvPr/>
        </p:nvGrpSpPr>
        <p:grpSpPr>
          <a:xfrm>
            <a:off x="1018735" y="1843526"/>
            <a:ext cx="9890938" cy="4491748"/>
            <a:chOff x="1018736" y="2286644"/>
            <a:chExt cx="9890938" cy="4169423"/>
          </a:xfrm>
        </p:grpSpPr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948C9BFA-4FBA-666F-DC97-683ED7E73135}"/>
                </a:ext>
              </a:extLst>
            </p:cNvPr>
            <p:cNvSpPr/>
            <p:nvPr/>
          </p:nvSpPr>
          <p:spPr>
            <a:xfrm>
              <a:off x="1018736" y="2286644"/>
              <a:ext cx="9890938" cy="4169423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19050">
              <a:solidFill>
                <a:srgbClr val="92D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s-Latn-BA" noProof="0" dirty="0"/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1973BC23-7BDA-878A-EF1D-02E8ECD9B698}"/>
                </a:ext>
              </a:extLst>
            </p:cNvPr>
            <p:cNvGrpSpPr/>
            <p:nvPr/>
          </p:nvGrpSpPr>
          <p:grpSpPr>
            <a:xfrm>
              <a:off x="1385456" y="2463073"/>
              <a:ext cx="9351817" cy="3946664"/>
              <a:chOff x="1257860" y="2505605"/>
              <a:chExt cx="9351817" cy="3946664"/>
            </a:xfrm>
          </p:grpSpPr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3CDA63DB-6AB3-75D8-D416-CEB3EBB822A0}"/>
                  </a:ext>
                </a:extLst>
              </p:cNvPr>
              <p:cNvSpPr txBox="1"/>
              <p:nvPr/>
            </p:nvSpPr>
            <p:spPr>
              <a:xfrm>
                <a:off x="1552353" y="2505605"/>
                <a:ext cx="8568513" cy="7713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bs-Latn-BA" sz="2400" b="1" noProof="0" dirty="0"/>
                  <a:t>Primjer solarne elektrane za jedno domaćinstvo</a:t>
                </a:r>
              </a:p>
              <a:p>
                <a:pPr algn="ctr"/>
                <a:r>
                  <a:rPr lang="bs-Latn-BA" sz="2400" b="1" noProof="0" dirty="0"/>
                  <a:t>koje troši 7.000 kWh godišnje</a:t>
                </a:r>
              </a:p>
            </p:txBody>
          </p:sp>
          <p:pic>
            <p:nvPicPr>
              <p:cNvPr id="19" name="Picture 18">
                <a:extLst>
                  <a:ext uri="{FF2B5EF4-FFF2-40B4-BE49-F238E27FC236}">
                    <a16:creationId xmlns:a16="http://schemas.microsoft.com/office/drawing/2014/main" id="{D880B059-0785-60A3-FFAB-40868015C1D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harpenSoften amount="25000"/>
                        </a14:imgEffect>
                        <a14:imgEffect>
                          <a14:brightnessContrast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839" t="39663" r="11791" b="5332"/>
              <a:stretch>
                <a:fillRect/>
              </a:stretch>
            </p:blipFill>
            <p:spPr>
              <a:xfrm>
                <a:off x="1257860" y="3323301"/>
                <a:ext cx="9351817" cy="3128968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5155783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891293-96E3-DFB7-A651-FC9E6AF546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>
            <a:extLst>
              <a:ext uri="{FF2B5EF4-FFF2-40B4-BE49-F238E27FC236}">
                <a16:creationId xmlns:a16="http://schemas.microsoft.com/office/drawing/2014/main" id="{9AD1A2D0-8281-997F-5B45-A7712F2D3682}"/>
              </a:ext>
            </a:extLst>
          </p:cNvPr>
          <p:cNvSpPr txBox="1"/>
          <p:nvPr/>
        </p:nvSpPr>
        <p:spPr>
          <a:xfrm>
            <a:off x="928296" y="5745823"/>
            <a:ext cx="10289688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bs-Latn-BA" sz="2400" b="1" noProof="0" dirty="0"/>
              <a:t>Vijek trajanja solarne elektrane je 25-30 godina.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81C4CF8F-4572-1A8C-2F0A-E4DF4F475965}"/>
              </a:ext>
            </a:extLst>
          </p:cNvPr>
          <p:cNvGrpSpPr/>
          <p:nvPr/>
        </p:nvGrpSpPr>
        <p:grpSpPr>
          <a:xfrm>
            <a:off x="1146932" y="710050"/>
            <a:ext cx="9896256" cy="2016650"/>
            <a:chOff x="950216" y="497597"/>
            <a:chExt cx="9896256" cy="2016650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A0F23088-CEFF-37AB-040E-9E98BDB4DA23}"/>
                </a:ext>
              </a:extLst>
            </p:cNvPr>
            <p:cNvGrpSpPr/>
            <p:nvPr/>
          </p:nvGrpSpPr>
          <p:grpSpPr>
            <a:xfrm>
              <a:off x="1925626" y="1125583"/>
              <a:ext cx="7901420" cy="1231106"/>
              <a:chOff x="1918849" y="940683"/>
              <a:chExt cx="7901420" cy="1231106"/>
            </a:xfrm>
          </p:grpSpPr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63FB5B1-C550-A47F-401B-5AD527BE2390}"/>
                  </a:ext>
                </a:extLst>
              </p:cNvPr>
              <p:cNvSpPr txBox="1"/>
              <p:nvPr/>
            </p:nvSpPr>
            <p:spPr>
              <a:xfrm>
                <a:off x="1918849" y="940683"/>
                <a:ext cx="3142251" cy="12311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bs-Latn-BA" sz="2000" b="1" noProof="0" dirty="0"/>
                  <a:t>Trenutna cijena elektrane</a:t>
                </a:r>
              </a:p>
              <a:p>
                <a:pPr algn="ctr"/>
                <a:endParaRPr lang="bs-Latn-BA" sz="1000" b="1" noProof="0" dirty="0"/>
              </a:p>
              <a:p>
                <a:pPr algn="ctr"/>
                <a:r>
                  <a:rPr lang="bs-Latn-BA" sz="4400" b="1" noProof="0" dirty="0"/>
                  <a:t>8.400 KM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2D1556A-A0A6-58D2-874C-4BC365DCBA39}"/>
                  </a:ext>
                </a:extLst>
              </p:cNvPr>
              <p:cNvSpPr txBox="1"/>
              <p:nvPr/>
            </p:nvSpPr>
            <p:spPr>
              <a:xfrm>
                <a:off x="6360763" y="940683"/>
                <a:ext cx="3459506" cy="12311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bs-Latn-BA" sz="2000" b="1" noProof="0" dirty="0">
                    <a:solidFill>
                      <a:srgbClr val="008E40"/>
                    </a:solidFill>
                  </a:rPr>
                  <a:t>Sa sufinansiranjem 50%</a:t>
                </a:r>
              </a:p>
              <a:p>
                <a:pPr algn="ctr"/>
                <a:endParaRPr lang="bs-Latn-BA" sz="1000" b="1" noProof="0" dirty="0">
                  <a:solidFill>
                    <a:srgbClr val="008E40"/>
                  </a:solidFill>
                </a:endParaRPr>
              </a:p>
              <a:p>
                <a:pPr algn="ctr"/>
                <a:r>
                  <a:rPr lang="bs-Latn-BA" sz="4400" b="1" noProof="0" dirty="0">
                    <a:solidFill>
                      <a:srgbClr val="008E40"/>
                    </a:solidFill>
                  </a:rPr>
                  <a:t>4.200 KM</a:t>
                </a:r>
              </a:p>
            </p:txBody>
          </p:sp>
          <p:cxnSp>
            <p:nvCxnSpPr>
              <p:cNvPr id="14" name="Straight Arrow Connector 13">
                <a:extLst>
                  <a:ext uri="{FF2B5EF4-FFF2-40B4-BE49-F238E27FC236}">
                    <a16:creationId xmlns:a16="http://schemas.microsoft.com/office/drawing/2014/main" id="{4E4655D1-8575-2326-40D4-CB12C19AD128}"/>
                  </a:ext>
                </a:extLst>
              </p:cNvPr>
              <p:cNvCxnSpPr/>
              <p:nvPr/>
            </p:nvCxnSpPr>
            <p:spPr>
              <a:xfrm>
                <a:off x="5156791" y="1824955"/>
                <a:ext cx="1076380" cy="0"/>
              </a:xfrm>
              <a:prstGeom prst="straightConnector1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CBD7FC3F-A1C2-79D7-581F-A53BB7E1B708}"/>
                </a:ext>
              </a:extLst>
            </p:cNvPr>
            <p:cNvSpPr txBox="1"/>
            <p:nvPr/>
          </p:nvSpPr>
          <p:spPr>
            <a:xfrm>
              <a:off x="3046174" y="634601"/>
              <a:ext cx="6097772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bs-Latn-BA" sz="2400" b="1" noProof="0" dirty="0"/>
                <a:t>Cijena investicije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A6425E9C-35F6-53EC-1198-76EE8BD7856E}"/>
                </a:ext>
              </a:extLst>
            </p:cNvPr>
            <p:cNvSpPr/>
            <p:nvPr/>
          </p:nvSpPr>
          <p:spPr>
            <a:xfrm>
              <a:off x="950216" y="497597"/>
              <a:ext cx="9896256" cy="2016650"/>
            </a:xfrm>
            <a:prstGeom prst="rect">
              <a:avLst/>
            </a:prstGeom>
            <a:noFill/>
            <a:ln w="19050">
              <a:solidFill>
                <a:srgbClr val="92D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/>
                <a:t>Vijek trajanja elektrane je 25-30 godina.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3C98DDE-FBEA-83DD-C767-7AA71B206D5A}"/>
              </a:ext>
            </a:extLst>
          </p:cNvPr>
          <p:cNvGrpSpPr/>
          <p:nvPr/>
        </p:nvGrpSpPr>
        <p:grpSpPr>
          <a:xfrm>
            <a:off x="1146932" y="2867013"/>
            <a:ext cx="9896256" cy="2470203"/>
            <a:chOff x="950217" y="2748192"/>
            <a:chExt cx="9896256" cy="2470203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15509D89-D83A-CD0F-9196-DF1FC7E1DC64}"/>
                </a:ext>
              </a:extLst>
            </p:cNvPr>
            <p:cNvSpPr txBox="1"/>
            <p:nvPr/>
          </p:nvSpPr>
          <p:spPr>
            <a:xfrm>
              <a:off x="3047114" y="2820559"/>
              <a:ext cx="6097772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bs-Latn-BA" sz="2400" b="1" noProof="0" dirty="0"/>
                <a:t>Period povrata investicije</a:t>
              </a:r>
            </a:p>
          </p:txBody>
        </p: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96D215D8-7FBA-FB13-FF94-CC599B2607C0}"/>
                </a:ext>
              </a:extLst>
            </p:cNvPr>
            <p:cNvGrpSpPr/>
            <p:nvPr/>
          </p:nvGrpSpPr>
          <p:grpSpPr>
            <a:xfrm>
              <a:off x="1107725" y="3340703"/>
              <a:ext cx="9188066" cy="1785104"/>
              <a:chOff x="1738542" y="940683"/>
              <a:chExt cx="8265758" cy="1785104"/>
            </a:xfrm>
          </p:grpSpPr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5A3B5DFB-BB5F-7950-7200-B31E7727A195}"/>
                  </a:ext>
                </a:extLst>
              </p:cNvPr>
              <p:cNvSpPr txBox="1"/>
              <p:nvPr/>
            </p:nvSpPr>
            <p:spPr>
              <a:xfrm>
                <a:off x="1738542" y="940683"/>
                <a:ext cx="3322558" cy="17543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bs-Latn-BA" sz="2000" noProof="0" dirty="0"/>
                  <a:t>Puna cijena 8.400 KM</a:t>
                </a:r>
              </a:p>
              <a:p>
                <a:pPr algn="ctr"/>
                <a:endParaRPr lang="bs-Latn-BA" sz="1000" noProof="0" dirty="0"/>
              </a:p>
              <a:p>
                <a:pPr algn="ctr"/>
                <a:r>
                  <a:rPr lang="bs-Latn-BA" sz="6000" b="1" noProof="0" dirty="0"/>
                  <a:t>6</a:t>
                </a:r>
                <a:r>
                  <a:rPr lang="bs-Latn-BA" sz="4400" b="1" noProof="0" dirty="0"/>
                  <a:t> </a:t>
                </a:r>
                <a:r>
                  <a:rPr lang="bs-Latn-BA" sz="2000" b="1" noProof="0" dirty="0"/>
                  <a:t>godina</a:t>
                </a:r>
              </a:p>
              <a:p>
                <a:pPr algn="ctr"/>
                <a:r>
                  <a:rPr lang="bs-Latn-BA" noProof="0" dirty="0"/>
                  <a:t>Uz procijenjenu uštedu oko 1.400 KM</a:t>
                </a:r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F0B59136-87C2-2847-1815-60B99B823743}"/>
                  </a:ext>
                </a:extLst>
              </p:cNvPr>
              <p:cNvSpPr txBox="1"/>
              <p:nvPr/>
            </p:nvSpPr>
            <p:spPr>
              <a:xfrm>
                <a:off x="6360762" y="940683"/>
                <a:ext cx="3643538" cy="17851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bs-Latn-BA" sz="2000" noProof="0" dirty="0">
                    <a:solidFill>
                      <a:srgbClr val="008E40"/>
                    </a:solidFill>
                  </a:rPr>
                  <a:t>Sa sufinansiranjem 50%</a:t>
                </a:r>
              </a:p>
              <a:p>
                <a:pPr algn="ctr"/>
                <a:endParaRPr lang="bs-Latn-BA" sz="1000" noProof="0" dirty="0">
                  <a:solidFill>
                    <a:srgbClr val="008E40"/>
                  </a:solidFill>
                </a:endParaRPr>
              </a:p>
              <a:p>
                <a:pPr algn="ctr"/>
                <a:r>
                  <a:rPr lang="bs-Latn-BA" sz="6000" b="1" noProof="0" dirty="0">
                    <a:solidFill>
                      <a:srgbClr val="008E40"/>
                    </a:solidFill>
                  </a:rPr>
                  <a:t>3</a:t>
                </a:r>
                <a:r>
                  <a:rPr lang="bs-Latn-BA" sz="4400" b="1" dirty="0">
                    <a:solidFill>
                      <a:srgbClr val="008E40"/>
                    </a:solidFill>
                  </a:rPr>
                  <a:t> </a:t>
                </a:r>
                <a:r>
                  <a:rPr lang="bs-Latn-BA" sz="2000" b="1" noProof="0" dirty="0">
                    <a:solidFill>
                      <a:srgbClr val="008E40"/>
                    </a:solidFill>
                  </a:rPr>
                  <a:t>godine</a:t>
                </a:r>
              </a:p>
              <a:p>
                <a:pPr algn="ctr"/>
                <a:r>
                  <a:rPr lang="bs-Latn-BA" sz="2000" dirty="0"/>
                  <a:t>Uz procijenjenu uštedu oko 1.400 KM</a:t>
                </a:r>
              </a:p>
            </p:txBody>
          </p:sp>
          <p:cxnSp>
            <p:nvCxnSpPr>
              <p:cNvPr id="23" name="Straight Arrow Connector 22">
                <a:extLst>
                  <a:ext uri="{FF2B5EF4-FFF2-40B4-BE49-F238E27FC236}">
                    <a16:creationId xmlns:a16="http://schemas.microsoft.com/office/drawing/2014/main" id="{B7077858-68EF-2002-F834-57C53B584F77}"/>
                  </a:ext>
                </a:extLst>
              </p:cNvPr>
              <p:cNvCxnSpPr/>
              <p:nvPr/>
            </p:nvCxnSpPr>
            <p:spPr>
              <a:xfrm>
                <a:off x="5265816" y="1935125"/>
                <a:ext cx="1076380" cy="0"/>
              </a:xfrm>
              <a:prstGeom prst="straightConnector1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F11E5889-F644-DC35-E0CF-19DBD9469365}"/>
                </a:ext>
              </a:extLst>
            </p:cNvPr>
            <p:cNvSpPr/>
            <p:nvPr/>
          </p:nvSpPr>
          <p:spPr>
            <a:xfrm>
              <a:off x="950217" y="2748192"/>
              <a:ext cx="9896256" cy="2470203"/>
            </a:xfrm>
            <a:prstGeom prst="rect">
              <a:avLst/>
            </a:prstGeom>
            <a:noFill/>
            <a:ln w="19050">
              <a:solidFill>
                <a:srgbClr val="92D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/>
                <a:t>Vijek trajanja elektrane je 25-30 godina.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735287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D544E1-6575-57AB-6247-7EC4D1F18A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F478EC8-2CB0-2BDE-8857-3564D9B64052}"/>
              </a:ext>
            </a:extLst>
          </p:cNvPr>
          <p:cNvSpPr txBox="1"/>
          <p:nvPr/>
        </p:nvSpPr>
        <p:spPr>
          <a:xfrm>
            <a:off x="412897" y="513528"/>
            <a:ext cx="1138747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ctr">
              <a:buClr>
                <a:srgbClr val="ABBE29"/>
              </a:buClr>
              <a:buSzPts val="1100"/>
              <a:tabLst>
                <a:tab pos="534670" algn="l"/>
              </a:tabLst>
            </a:pPr>
            <a:r>
              <a:rPr lang="bs-Latn-BA" sz="3200" b="1" spc="-5" noProof="0" dirty="0">
                <a:ln>
                  <a:solidFill>
                    <a:sysClr val="windowText" lastClr="000000"/>
                  </a:solidFill>
                </a:ln>
                <a:solidFill>
                  <a:srgbClr val="92D050"/>
                </a:solidFill>
                <a:effectLst/>
                <a:latin typeface="+mn-lt"/>
                <a:ea typeface="Arial Black" panose="020B0A04020102020204" pitchFamily="34" charset="0"/>
                <a:cs typeface="Arial Black" panose="020B0A04020102020204" pitchFamily="34" charset="0"/>
              </a:rPr>
              <a:t>2. KORAK</a:t>
            </a:r>
          </a:p>
          <a:p>
            <a:pPr marL="0" lvl="1" algn="ctr">
              <a:buClr>
                <a:srgbClr val="ABBE29"/>
              </a:buClr>
              <a:buSzPts val="1100"/>
              <a:tabLst>
                <a:tab pos="534670" algn="l"/>
              </a:tabLst>
            </a:pPr>
            <a:r>
              <a:rPr lang="bs-Latn-BA" sz="3200" b="1" spc="-5" dirty="0">
                <a:ln>
                  <a:solidFill>
                    <a:sysClr val="windowText" lastClr="000000"/>
                  </a:solidFill>
                </a:ln>
                <a:solidFill>
                  <a:srgbClr val="92D050"/>
                </a:solidFill>
                <a:ea typeface="Arial Black" panose="020B0A04020102020204" pitchFamily="34" charset="0"/>
                <a:cs typeface="Arial Black" panose="020B0A04020102020204" pitchFamily="34" charset="0"/>
              </a:rPr>
              <a:t>Informiranje kod nadležne elektrodistribucije</a:t>
            </a:r>
          </a:p>
          <a:p>
            <a:pPr marL="0" lvl="1" algn="ctr">
              <a:buClr>
                <a:srgbClr val="ABBE29"/>
              </a:buClr>
              <a:buSzPts val="1100"/>
              <a:tabLst>
                <a:tab pos="534670" algn="l"/>
              </a:tabLst>
            </a:pPr>
            <a:r>
              <a:rPr lang="bs-Latn-BA" sz="3200" b="1" spc="-5" dirty="0">
                <a:ln>
                  <a:solidFill>
                    <a:sysClr val="windowText" lastClr="000000"/>
                  </a:solidFill>
                </a:ln>
                <a:solidFill>
                  <a:srgbClr val="92D050"/>
                </a:solidFill>
                <a:ea typeface="Arial Black" panose="020B0A04020102020204" pitchFamily="34" charset="0"/>
                <a:cs typeface="Arial Black" panose="020B0A04020102020204" pitchFamily="34" charset="0"/>
              </a:rPr>
              <a:t>(operatera distributivnog sistema- ODS)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93AA852-AAD1-1510-BA70-633124E5FF1B}"/>
              </a:ext>
            </a:extLst>
          </p:cNvPr>
          <p:cNvSpPr txBox="1"/>
          <p:nvPr/>
        </p:nvSpPr>
        <p:spPr>
          <a:xfrm>
            <a:off x="924147" y="2229570"/>
            <a:ext cx="1023915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s-Latn-BA" sz="2000" b="1" noProof="0" dirty="0"/>
              <a:t>Obratite se nadležnoj podružnici elektrodistribucije (Operateru distributivnog sistema /ODS), kako biste dobili upute za pribavljanje elektroenergetske saglasnosti.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88A0882-9309-E12C-B392-848834FED3F8}"/>
              </a:ext>
            </a:extLst>
          </p:cNvPr>
          <p:cNvSpPr txBox="1"/>
          <p:nvPr/>
        </p:nvSpPr>
        <p:spPr>
          <a:xfrm>
            <a:off x="924146" y="3217200"/>
            <a:ext cx="6050811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260985">
              <a:lnSpc>
                <a:spcPct val="100000"/>
              </a:lnSpc>
              <a:buNone/>
            </a:pPr>
            <a:r>
              <a:rPr lang="bs-Latn-BA" sz="2000" dirty="0">
                <a:effectLst/>
                <a:latin typeface="+mn-lt"/>
                <a:ea typeface="Tahoma" panose="020B0604030504040204" pitchFamily="34" charset="0"/>
              </a:rPr>
              <a:t>Pravovremeno</a:t>
            </a:r>
            <a:r>
              <a:rPr lang="bs-Latn-BA" sz="2000" spc="200" dirty="0">
                <a:effectLst/>
                <a:latin typeface="+mn-lt"/>
                <a:ea typeface="Tahoma" panose="020B0604030504040204" pitchFamily="34" charset="0"/>
              </a:rPr>
              <a:t> </a:t>
            </a:r>
            <a:r>
              <a:rPr lang="bs-Latn-BA" sz="2000" dirty="0">
                <a:effectLst/>
                <a:latin typeface="+mn-lt"/>
                <a:ea typeface="Tahoma" panose="020B0604030504040204" pitchFamily="34" charset="0"/>
              </a:rPr>
              <a:t>obraćanje</a:t>
            </a:r>
            <a:r>
              <a:rPr lang="bs-Latn-BA" sz="2000" spc="200" dirty="0">
                <a:effectLst/>
                <a:latin typeface="+mn-lt"/>
                <a:ea typeface="Tahoma" panose="020B0604030504040204" pitchFamily="34" charset="0"/>
              </a:rPr>
              <a:t> </a:t>
            </a:r>
            <a:r>
              <a:rPr lang="bs-Latn-BA" sz="2000" dirty="0">
                <a:effectLst/>
                <a:latin typeface="+mn-lt"/>
                <a:ea typeface="Tahoma" panose="020B0604030504040204" pitchFamily="34" charset="0"/>
              </a:rPr>
              <a:t>nadležnoj</a:t>
            </a:r>
            <a:r>
              <a:rPr lang="bs-Latn-BA" sz="2000" spc="200" dirty="0">
                <a:effectLst/>
                <a:latin typeface="+mn-lt"/>
                <a:ea typeface="Tahoma" panose="020B0604030504040204" pitchFamily="34" charset="0"/>
              </a:rPr>
              <a:t> </a:t>
            </a:r>
            <a:r>
              <a:rPr lang="bs-Latn-BA" sz="2000" dirty="0">
                <a:effectLst/>
                <a:latin typeface="+mn-lt"/>
                <a:ea typeface="Tahoma" panose="020B0604030504040204" pitchFamily="34" charset="0"/>
              </a:rPr>
              <a:t>elektrodistribuciji</a:t>
            </a:r>
            <a:r>
              <a:rPr lang="bs-Latn-BA" sz="2000" spc="200" dirty="0">
                <a:effectLst/>
                <a:latin typeface="+mn-lt"/>
                <a:ea typeface="Tahoma" panose="020B0604030504040204" pitchFamily="34" charset="0"/>
              </a:rPr>
              <a:t> </a:t>
            </a:r>
            <a:r>
              <a:rPr lang="bs-Latn-BA" sz="2000" dirty="0">
                <a:effectLst/>
                <a:latin typeface="+mn-lt"/>
                <a:ea typeface="Tahoma" panose="020B0604030504040204" pitchFamily="34" charset="0"/>
              </a:rPr>
              <a:t>omogućava</a:t>
            </a:r>
            <a:r>
              <a:rPr lang="bs-Latn-BA" sz="2000" spc="200" dirty="0">
                <a:effectLst/>
                <a:latin typeface="+mn-lt"/>
                <a:ea typeface="Tahoma" panose="020B0604030504040204" pitchFamily="34" charset="0"/>
              </a:rPr>
              <a:t> </a:t>
            </a:r>
            <a:r>
              <a:rPr lang="bs-Latn-BA" sz="2000" dirty="0">
                <a:effectLst/>
                <a:latin typeface="+mn-lt"/>
                <a:ea typeface="Tahoma" panose="020B0604030504040204" pitchFamily="34" charset="0"/>
              </a:rPr>
              <a:t>uvid u raspoložive kapacitete mreže, eventualna ograničenja priključne snage, kao i u potrebnu dokumentaciju za dalji postupak. </a:t>
            </a:r>
          </a:p>
          <a:p>
            <a:pPr marR="260985">
              <a:lnSpc>
                <a:spcPct val="100000"/>
              </a:lnSpc>
              <a:buNone/>
            </a:pPr>
            <a:endParaRPr lang="bs-Latn-BA" sz="2000" dirty="0">
              <a:ea typeface="Tahoma" panose="020B0604030504040204" pitchFamily="34" charset="0"/>
            </a:endParaRPr>
          </a:p>
        </p:txBody>
      </p:sp>
      <p:pic>
        <p:nvPicPr>
          <p:cNvPr id="9" name="Picture 8" descr="Sve liči na buvljak: Prodaju garderobu po hodnicima &quot;Elektrodistribucije&quot;">
            <a:extLst>
              <a:ext uri="{FF2B5EF4-FFF2-40B4-BE49-F238E27FC236}">
                <a16:creationId xmlns:a16="http://schemas.microsoft.com/office/drawing/2014/main" id="{2759ABCC-0D45-E230-8487-77C66EA405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893456" y="3335185"/>
            <a:ext cx="4374398" cy="302646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F2450A3-B35A-4562-0EAD-2F9AD9BCC6AB}"/>
              </a:ext>
            </a:extLst>
          </p:cNvPr>
          <p:cNvSpPr txBox="1"/>
          <p:nvPr/>
        </p:nvSpPr>
        <p:spPr>
          <a:xfrm>
            <a:off x="924146" y="4916476"/>
            <a:ext cx="5795630" cy="132343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216000" marR="260985">
              <a:lnSpc>
                <a:spcPct val="100000"/>
              </a:lnSpc>
              <a:buNone/>
            </a:pPr>
            <a:r>
              <a:rPr lang="bs-Latn-BA" sz="2000" b="1" dirty="0">
                <a:effectLst/>
                <a:latin typeface="+mn-lt"/>
                <a:ea typeface="Tahoma" panose="020B0604030504040204" pitchFamily="34" charset="0"/>
              </a:rPr>
              <a:t>Ovaj korak je od ključnog značaja za sprječavanje kasnijih zastoja, dodatnih troškova ili tehničkih prepreka koje bi mogle onemogućiti realizaciju</a:t>
            </a:r>
            <a:r>
              <a:rPr lang="bs-Latn-BA" sz="2000" b="1" spc="-15" dirty="0">
                <a:effectLst/>
                <a:latin typeface="+mn-lt"/>
                <a:ea typeface="Tahoma" panose="020B0604030504040204" pitchFamily="34" charset="0"/>
              </a:rPr>
              <a:t> </a:t>
            </a:r>
            <a:r>
              <a:rPr lang="bs-Latn-BA" sz="2000" b="1" dirty="0">
                <a:effectLst/>
                <a:latin typeface="+mn-lt"/>
                <a:ea typeface="Tahoma" panose="020B0604030504040204" pitchFamily="34" charset="0"/>
              </a:rPr>
              <a:t>projekta.</a:t>
            </a:r>
            <a:endParaRPr lang="bs-Latn-BA" sz="2000" b="1" dirty="0">
              <a:effectLst/>
              <a:latin typeface="Tahoma" panose="020B0604030504040204" pitchFamily="34" charset="0"/>
              <a:ea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5448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3B406D-5596-AD90-A298-3571BFD609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E61EC83-E35C-61BE-A6F5-707112EEF3E3}"/>
              </a:ext>
            </a:extLst>
          </p:cNvPr>
          <p:cNvSpPr txBox="1"/>
          <p:nvPr/>
        </p:nvSpPr>
        <p:spPr>
          <a:xfrm>
            <a:off x="412897" y="513528"/>
            <a:ext cx="1138747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ctr">
              <a:buClr>
                <a:srgbClr val="ABBE29"/>
              </a:buClr>
              <a:buSzPts val="1100"/>
              <a:tabLst>
                <a:tab pos="534670" algn="l"/>
              </a:tabLst>
            </a:pPr>
            <a:r>
              <a:rPr lang="bs-Latn-BA" sz="3200" b="1" spc="-5" noProof="0" dirty="0">
                <a:ln>
                  <a:solidFill>
                    <a:sysClr val="windowText" lastClr="000000"/>
                  </a:solidFill>
                </a:ln>
                <a:solidFill>
                  <a:srgbClr val="92D050"/>
                </a:solidFill>
                <a:effectLst/>
                <a:latin typeface="+mn-lt"/>
                <a:ea typeface="Arial Black" panose="020B0A04020102020204" pitchFamily="34" charset="0"/>
                <a:cs typeface="Arial Black" panose="020B0A04020102020204" pitchFamily="34" charset="0"/>
              </a:rPr>
              <a:t>3. KORAK</a:t>
            </a:r>
          </a:p>
          <a:p>
            <a:pPr marL="0" lvl="1" algn="ctr">
              <a:spcAft>
                <a:spcPts val="1000"/>
              </a:spcAft>
              <a:buClr>
                <a:schemeClr val="tx1"/>
              </a:buClr>
              <a:buSzPct val="100000"/>
              <a:tabLst>
                <a:tab pos="534670" algn="l"/>
              </a:tabLst>
            </a:pPr>
            <a:r>
              <a:rPr lang="bs-Latn-BA" sz="3200" b="1" dirty="0">
                <a:ln>
                  <a:solidFill>
                    <a:sysClr val="windowText" lastClr="000000"/>
                  </a:solidFill>
                </a:ln>
                <a:solidFill>
                  <a:srgbClr val="92D050"/>
                </a:solidFill>
              </a:rPr>
              <a:t>Izrada idejnog projekta sa ovlaštenim projektantom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AE7590C-BCBC-637E-76CA-9AB35F2D0A24}"/>
              </a:ext>
            </a:extLst>
          </p:cNvPr>
          <p:cNvSpPr txBox="1"/>
          <p:nvPr/>
        </p:nvSpPr>
        <p:spPr>
          <a:xfrm>
            <a:off x="900664" y="1712890"/>
            <a:ext cx="1060332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190500">
              <a:lnSpc>
                <a:spcPct val="100000"/>
              </a:lnSpc>
              <a:buNone/>
            </a:pPr>
            <a:r>
              <a:rPr lang="bs-Latn-BA" sz="2000" dirty="0">
                <a:solidFill>
                  <a:schemeClr val="tx1"/>
                </a:solidFill>
                <a:effectLst/>
                <a:latin typeface="+mn-lt"/>
                <a:ea typeface="Tahoma" panose="020B0604030504040204" pitchFamily="34" charset="0"/>
              </a:rPr>
              <a:t>Idejni projekat solarne elektrane izrađuje ovlašteni projektant/firma, u skladu s važećim tehničkim propisima i pravilima struke.</a:t>
            </a:r>
            <a:r>
              <a:rPr lang="bs-Latn-BA" sz="2000" dirty="0"/>
              <a:t> Najpraktičnije je da to bude firma koja će kasnije izvoditi radove na izgradnji elektrane. </a:t>
            </a:r>
            <a:r>
              <a:rPr lang="bs-Latn-BA" sz="2000" b="1" dirty="0"/>
              <a:t>Cijena za male elektrane se kreće od 400 – 600 KM.</a:t>
            </a:r>
            <a:endParaRPr lang="bs-Latn-BA" sz="2000" b="1" dirty="0">
              <a:effectLst/>
              <a:latin typeface="Tahoma" panose="020B0604030504040204" pitchFamily="34" charset="0"/>
              <a:ea typeface="Tahoma" panose="020B060403050404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E1A2339-77E0-4CD7-ADBD-B44037F90421}"/>
              </a:ext>
            </a:extLst>
          </p:cNvPr>
          <p:cNvSpPr txBox="1"/>
          <p:nvPr/>
        </p:nvSpPr>
        <p:spPr>
          <a:xfrm>
            <a:off x="980188" y="2935761"/>
            <a:ext cx="10231624" cy="24006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260985" algn="just">
              <a:lnSpc>
                <a:spcPct val="100000"/>
              </a:lnSpc>
              <a:buNone/>
            </a:pPr>
            <a:r>
              <a:rPr lang="bs-Latn-BA" sz="2000" dirty="0">
                <a:effectLst/>
                <a:latin typeface="+mn-lt"/>
                <a:ea typeface="Tahoma" panose="020B0604030504040204" pitchFamily="34" charset="0"/>
              </a:rPr>
              <a:t>U idejnom projektu se definišu osnovne karakteristike solarnog sistema, kao što su: </a:t>
            </a:r>
          </a:p>
          <a:p>
            <a:pPr marL="720000" marR="260985" indent="-342900" algn="just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bs-Latn-BA" sz="2000" dirty="0">
                <a:ea typeface="Tahoma" panose="020B0604030504040204" pitchFamily="34" charset="0"/>
              </a:rPr>
              <a:t>planirana snaga elektrane, </a:t>
            </a:r>
          </a:p>
          <a:p>
            <a:pPr marL="720000" marR="260985" indent="-342900" algn="just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bs-Latn-BA" sz="2000" dirty="0">
                <a:ea typeface="Tahoma" panose="020B0604030504040204" pitchFamily="34" charset="0"/>
              </a:rPr>
              <a:t>način priključenja na elektroenergetsku mrežu, </a:t>
            </a:r>
          </a:p>
          <a:p>
            <a:pPr marL="720000" marR="260985" indent="-342900" algn="just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bs-Latn-BA" sz="2000" dirty="0">
                <a:ea typeface="Tahoma" panose="020B0604030504040204" pitchFamily="34" charset="0"/>
              </a:rPr>
              <a:t>položaj solarnih panela i ostale opreme, </a:t>
            </a:r>
          </a:p>
          <a:p>
            <a:pPr marL="720000" marR="260985" indent="-342900" algn="just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bs-Latn-BA" sz="2000" dirty="0">
                <a:ea typeface="Tahoma" panose="020B0604030504040204" pitchFamily="34" charset="0"/>
              </a:rPr>
              <a:t>usklađenost sistema sa potrošnjom električne energije u objektu.</a:t>
            </a:r>
          </a:p>
          <a:p>
            <a:pPr marR="260985" algn="just">
              <a:lnSpc>
                <a:spcPct val="100000"/>
              </a:lnSpc>
              <a:buNone/>
            </a:pPr>
            <a:endParaRPr lang="bs-Latn-BA" sz="1000" dirty="0">
              <a:effectLst/>
              <a:latin typeface="+mn-lt"/>
              <a:ea typeface="Tahoma" panose="020B0604030504040204" pitchFamily="34" charset="0"/>
            </a:endParaRPr>
          </a:p>
          <a:p>
            <a:pPr marR="260985" algn="just">
              <a:lnSpc>
                <a:spcPct val="100000"/>
              </a:lnSpc>
              <a:buNone/>
            </a:pPr>
            <a:r>
              <a:rPr lang="bs-Latn-BA" sz="2000" dirty="0">
                <a:effectLst/>
                <a:latin typeface="+mn-lt"/>
                <a:ea typeface="Tahoma" panose="020B0604030504040204" pitchFamily="34" charset="0"/>
              </a:rPr>
              <a:t>U ovoj fazi procjenjuje se koliko će solarna elektrana doprinijeti smanjenju potrošnje električne energije iz mreže, kao i kolika je ukupna ekonomska isplativost ulaganja.</a:t>
            </a:r>
            <a:endParaRPr lang="bs-Latn-BA" sz="2000" dirty="0">
              <a:effectLst/>
              <a:latin typeface="Tahoma" panose="020B0604030504040204" pitchFamily="34" charset="0"/>
              <a:ea typeface="Tahoma" panose="020B060403050404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14A3DB1-9CB6-F10B-E7FE-E316A0DD9923}"/>
              </a:ext>
            </a:extLst>
          </p:cNvPr>
          <p:cNvSpPr txBox="1"/>
          <p:nvPr/>
        </p:nvSpPr>
        <p:spPr>
          <a:xfrm>
            <a:off x="1031359" y="5571944"/>
            <a:ext cx="10005236" cy="76944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bs-Latn-BA" sz="2200" b="1" noProof="0" dirty="0"/>
              <a:t>Snaga solarne elektrane ne smije biti veća od priključne snage objekta na elektroenergetsku mrežu. </a:t>
            </a:r>
          </a:p>
        </p:txBody>
      </p:sp>
    </p:spTree>
    <p:extLst>
      <p:ext uri="{BB962C8B-B14F-4D97-AF65-F5344CB8AC3E}">
        <p14:creationId xmlns:p14="http://schemas.microsoft.com/office/powerpoint/2010/main" val="11163447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59FACC-3E41-EE19-446C-7FA0640653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D6B97B2-520F-4294-D806-86B8E6BF752A}"/>
              </a:ext>
            </a:extLst>
          </p:cNvPr>
          <p:cNvSpPr txBox="1"/>
          <p:nvPr/>
        </p:nvSpPr>
        <p:spPr>
          <a:xfrm>
            <a:off x="727113" y="701744"/>
            <a:ext cx="5289313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ctr">
              <a:buClr>
                <a:srgbClr val="ABBE29"/>
              </a:buClr>
              <a:buSzPts val="1100"/>
              <a:tabLst>
                <a:tab pos="534670" algn="l"/>
              </a:tabLst>
            </a:pPr>
            <a:r>
              <a:rPr lang="bs-Latn-BA" sz="3200" b="1" spc="-5" noProof="0" dirty="0">
                <a:ln>
                  <a:solidFill>
                    <a:sysClr val="windowText" lastClr="000000"/>
                  </a:solidFill>
                </a:ln>
                <a:solidFill>
                  <a:srgbClr val="92D050"/>
                </a:solidFill>
                <a:effectLst/>
                <a:latin typeface="+mn-lt"/>
                <a:ea typeface="Arial Black" panose="020B0A04020102020204" pitchFamily="34" charset="0"/>
                <a:cs typeface="Arial Black" panose="020B0A04020102020204" pitchFamily="34" charset="0"/>
              </a:rPr>
              <a:t>4. KORAK</a:t>
            </a:r>
          </a:p>
          <a:p>
            <a:pPr marL="0" lvl="1" algn="ctr">
              <a:spcAft>
                <a:spcPts val="1000"/>
              </a:spcAft>
              <a:buClr>
                <a:schemeClr val="tx1"/>
              </a:buClr>
              <a:buSzPct val="100000"/>
              <a:tabLst>
                <a:tab pos="534670" algn="l"/>
              </a:tabLst>
            </a:pPr>
            <a:r>
              <a:rPr lang="bs-Latn-BA" sz="3200" b="1" dirty="0">
                <a:ln>
                  <a:solidFill>
                    <a:sysClr val="windowText" lastClr="000000"/>
                  </a:solidFill>
                </a:ln>
                <a:solidFill>
                  <a:srgbClr val="92D050"/>
                </a:solidFill>
              </a:rPr>
              <a:t>Dobijanje elektroenergetske saglasnosti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F3CCE8A-6548-56F9-5555-5988BF07DC4A}"/>
              </a:ext>
            </a:extLst>
          </p:cNvPr>
          <p:cNvSpPr txBox="1"/>
          <p:nvPr/>
        </p:nvSpPr>
        <p:spPr>
          <a:xfrm>
            <a:off x="924618" y="3077109"/>
            <a:ext cx="5091808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200660"/>
            <a:r>
              <a:rPr lang="bs-Latn-BA" sz="2000" dirty="0">
                <a:ea typeface="Tahoma" panose="020B0604030504040204" pitchFamily="34" charset="0"/>
              </a:rPr>
              <a:t>Nadležnoj elektrodistribuciji se </a:t>
            </a:r>
            <a:r>
              <a:rPr lang="bs-Latn-BA" sz="2000" dirty="0">
                <a:solidFill>
                  <a:schemeClr val="tx1"/>
                </a:solidFill>
                <a:effectLst/>
                <a:ea typeface="Tahoma" panose="020B0604030504040204" pitchFamily="34" charset="0"/>
              </a:rPr>
              <a:t>podnosi se zahtjev za dobijanje elektroenergetske saglasnosti i izmjenu ugovora o</a:t>
            </a:r>
            <a:r>
              <a:rPr lang="bs-Latn-BA" sz="2000" spc="200" dirty="0">
                <a:solidFill>
                  <a:schemeClr val="tx1"/>
                </a:solidFill>
                <a:effectLst/>
                <a:ea typeface="Tahoma" panose="020B0604030504040204" pitchFamily="34" charset="0"/>
              </a:rPr>
              <a:t> </a:t>
            </a:r>
            <a:r>
              <a:rPr lang="bs-Latn-BA" sz="2000" dirty="0">
                <a:solidFill>
                  <a:schemeClr val="tx1"/>
                </a:solidFill>
                <a:effectLst/>
                <a:ea typeface="Tahoma" panose="020B0604030504040204" pitchFamily="34" charset="0"/>
              </a:rPr>
              <a:t>priključenju. </a:t>
            </a:r>
          </a:p>
          <a:p>
            <a:pPr marR="200660" algn="just"/>
            <a:endParaRPr lang="bs-Latn-BA" sz="2000" dirty="0">
              <a:solidFill>
                <a:schemeClr val="tx1"/>
              </a:solidFill>
              <a:effectLst/>
              <a:ea typeface="Tahoma" panose="020B0604030504040204" pitchFamily="34" charset="0"/>
            </a:endParaRPr>
          </a:p>
          <a:p>
            <a:pPr marR="200660" algn="just"/>
            <a:endParaRPr lang="bs-Latn-BA" sz="2000" dirty="0">
              <a:solidFill>
                <a:schemeClr val="tx1"/>
              </a:solidFill>
              <a:effectLst/>
              <a:ea typeface="Tahoma" panose="020B0604030504040204" pitchFamily="34" charset="0"/>
            </a:endParaRPr>
          </a:p>
          <a:p>
            <a:pPr marR="200660"/>
            <a:r>
              <a:rPr lang="bs-Latn-BA" sz="2000" dirty="0">
                <a:ea typeface="Tahoma" panose="020B0604030504040204" pitchFamily="34" charset="0"/>
              </a:rPr>
              <a:t>Obrazac zahtjeva može se preuzeti na stranici </a:t>
            </a:r>
            <a:r>
              <a:rPr lang="bs-Latn-BA" sz="2000" dirty="0">
                <a:ea typeface="Tahoma" panose="020B0604030504040204" pitchFamily="34" charset="0"/>
                <a:hlinkClick r:id="rId2"/>
              </a:rPr>
              <a:t>www.epbih.ba</a:t>
            </a:r>
            <a:r>
              <a:rPr lang="bs-Latn-BA" sz="2000" dirty="0">
                <a:ea typeface="Tahoma" panose="020B0604030504040204" pitchFamily="34" charset="0"/>
              </a:rPr>
              <a:t> </a:t>
            </a:r>
            <a:endParaRPr lang="bs-Latn-BA" sz="2000" dirty="0"/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8AE4D83A-7D57-51F6-F988-5037056685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72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3286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3286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3286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3286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3286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3286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3286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3286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3286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28613" algn="l"/>
              </a:tabLst>
            </a:pPr>
            <a:endParaRPr kumimoji="0" lang="en-GB" altLang="en-US" sz="11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Tahoma" panose="020B060403050404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28613" algn="l"/>
              </a:tabLst>
            </a:pPr>
            <a:br>
              <a:rPr kumimoji="0" lang="en-GB" altLang="en-US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</a:rPr>
            </a:br>
            <a:endParaRPr kumimoji="0" lang="en-GB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C322C744-8F2B-DCB7-AF05-D904B769AFF6}"/>
              </a:ext>
            </a:extLst>
          </p:cNvPr>
          <p:cNvGrpSpPr/>
          <p:nvPr/>
        </p:nvGrpSpPr>
        <p:grpSpPr>
          <a:xfrm>
            <a:off x="6175576" y="212657"/>
            <a:ext cx="5608761" cy="6443324"/>
            <a:chOff x="1178805" y="333628"/>
            <a:chExt cx="5056742" cy="6287503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8EF4E848-F50C-749E-264B-E70B18D20C4E}"/>
                </a:ext>
              </a:extLst>
            </p:cNvPr>
            <p:cNvSpPr/>
            <p:nvPr/>
          </p:nvSpPr>
          <p:spPr>
            <a:xfrm>
              <a:off x="1178805" y="333628"/>
              <a:ext cx="5056742" cy="6287503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s-Latn-BA" dirty="0"/>
            </a:p>
          </p:txBody>
        </p:sp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B39035FA-CE73-B7E6-6B9D-6CCDEEE5420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64178" y="384449"/>
              <a:ext cx="4971369" cy="619074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421569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646F53-DE8D-49E0-7AAA-2B77D54B06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4">
            <a:extLst>
              <a:ext uri="{FF2B5EF4-FFF2-40B4-BE49-F238E27FC236}">
                <a16:creationId xmlns:a16="http://schemas.microsoft.com/office/drawing/2014/main" id="{8CBB272F-60B1-A449-53DF-DBB35AC7C8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72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3286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3286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3286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3286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3286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3286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3286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3286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3286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28613" algn="l"/>
              </a:tabLst>
            </a:pPr>
            <a:endParaRPr kumimoji="0" lang="en-GB" altLang="en-US" sz="11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Tahoma" panose="020B060403050404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28613" algn="l"/>
              </a:tabLst>
            </a:pPr>
            <a:br>
              <a:rPr kumimoji="0" lang="en-GB" altLang="en-US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</a:rPr>
            </a:br>
            <a:endParaRPr kumimoji="0" lang="en-GB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4EA2B86-0AA8-28F8-8B36-3DFF380B1517}"/>
              </a:ext>
            </a:extLst>
          </p:cNvPr>
          <p:cNvSpPr txBox="1"/>
          <p:nvPr/>
        </p:nvSpPr>
        <p:spPr>
          <a:xfrm>
            <a:off x="907481" y="1600840"/>
            <a:ext cx="10408219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28613" algn="l"/>
              </a:tabLst>
            </a:pPr>
            <a:r>
              <a:rPr kumimoji="0" lang="bs-Latn-BA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ahoma" panose="020B0604030504040204" pitchFamily="34" charset="0"/>
              </a:rPr>
              <a:t>Uz popunjen </a:t>
            </a:r>
            <a:r>
              <a:rPr lang="bs-Latn-BA" sz="2000" dirty="0">
                <a:ea typeface="Tahoma" panose="020B0604030504040204" pitchFamily="34" charset="0"/>
              </a:rPr>
              <a:t>Z</a:t>
            </a:r>
            <a:r>
              <a:rPr kumimoji="0" lang="bs-Latn-BA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ahoma" panose="020B0604030504040204" pitchFamily="34" charset="0"/>
              </a:rPr>
              <a:t>ahtjev potrebno je dostaviti:</a:t>
            </a:r>
          </a:p>
          <a:p>
            <a:pPr marL="7200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tabLst>
                <a:tab pos="328613" algn="l"/>
              </a:tabLst>
            </a:pPr>
            <a:r>
              <a:rPr lang="bs-Latn-BA" sz="2000" dirty="0">
                <a:ea typeface="Tahoma" panose="020B0604030504040204" pitchFamily="34" charset="0"/>
              </a:rPr>
              <a:t>idejni projekat, </a:t>
            </a:r>
          </a:p>
          <a:p>
            <a:pPr marL="7200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tabLst>
                <a:tab pos="328613" algn="l"/>
              </a:tabLst>
            </a:pPr>
            <a:r>
              <a:rPr kumimoji="0" lang="bs-Latn-BA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ahoma" panose="020B0604030504040204" pitchFamily="34" charset="0"/>
              </a:rPr>
              <a:t>dokaz o uplati naknade za obradu zahtjeva (trenutno iznosi 73 KM).</a:t>
            </a:r>
            <a:endParaRPr kumimoji="0" lang="bs-Latn-BA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28613" algn="l"/>
              </a:tabLst>
            </a:pPr>
            <a:endParaRPr kumimoji="0" lang="bs-Latn-BA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ahoma" panose="020B060403050404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28613" algn="l"/>
              </a:tabLst>
            </a:pPr>
            <a:r>
              <a:rPr kumimoji="0" lang="bs-Latn-BA" sz="2000" b="1" i="0" u="none" strike="noStrike" cap="none" normalizeH="0" baseline="0" dirty="0">
                <a:ln>
                  <a:noFill/>
                </a:ln>
                <a:solidFill>
                  <a:srgbClr val="008E40"/>
                </a:solidFill>
                <a:effectLst/>
                <a:ea typeface="Tahoma" panose="020B0604030504040204" pitchFamily="34" charset="0"/>
              </a:rPr>
              <a:t>Nakon uredno podnesene dokumentacije, elektrodistribucija je dužna donijeti odluku u roku od:</a:t>
            </a:r>
            <a:endParaRPr kumimoji="0" lang="bs-Latn-BA" sz="2000" b="1" i="0" u="none" strike="noStrike" cap="none" normalizeH="0" baseline="0" dirty="0">
              <a:ln>
                <a:noFill/>
              </a:ln>
              <a:solidFill>
                <a:srgbClr val="008E40"/>
              </a:solidFill>
              <a:effectLst/>
            </a:endParaRPr>
          </a:p>
          <a:p>
            <a:pPr marL="7200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>
                <a:tab pos="328613" algn="l"/>
              </a:tabLst>
            </a:pPr>
            <a:r>
              <a:rPr kumimoji="0" lang="bs-Latn-BA" sz="2000" b="1" i="0" u="none" strike="noStrike" cap="none" normalizeH="0" baseline="0" dirty="0">
                <a:ln>
                  <a:noFill/>
                </a:ln>
                <a:solidFill>
                  <a:srgbClr val="008E40"/>
                </a:solidFill>
                <a:effectLst/>
                <a:ea typeface="Tahoma" panose="020B0604030504040204" pitchFamily="34" charset="0"/>
              </a:rPr>
              <a:t>30 dana za priključak na niski napon</a:t>
            </a:r>
          </a:p>
          <a:p>
            <a:pPr marL="7200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>
                <a:tab pos="328613" algn="l"/>
              </a:tabLst>
            </a:pPr>
            <a:endParaRPr kumimoji="0" lang="bs-Latn-BA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ahoma" panose="020B060403050404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28613" algn="l"/>
              </a:tabLst>
            </a:pPr>
            <a:r>
              <a:rPr kumimoji="0" lang="bs-Latn-BA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ahoma" panose="020B0604030504040204" pitchFamily="34" charset="0"/>
              </a:rPr>
              <a:t>Po odobrenju zahtjeva, elektrodistribucija izdaje:</a:t>
            </a:r>
            <a:endParaRPr kumimoji="0" lang="bs-Latn-BA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7200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>
                <a:tab pos="328613" algn="l"/>
              </a:tabLst>
            </a:pPr>
            <a:r>
              <a:rPr kumimoji="0" lang="bs-Latn-BA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ahoma" panose="020B0604030504040204" pitchFamily="34" charset="0"/>
              </a:rPr>
              <a:t>rješenje o elektroenergetskoj saglasnosti</a:t>
            </a:r>
            <a:endParaRPr kumimoji="0" lang="bs-Latn-BA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2A08715-41FB-D65E-B8B6-1536E4681B7F}"/>
              </a:ext>
            </a:extLst>
          </p:cNvPr>
          <p:cNvSpPr txBox="1"/>
          <p:nvPr/>
        </p:nvSpPr>
        <p:spPr>
          <a:xfrm>
            <a:off x="996655" y="681216"/>
            <a:ext cx="672243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s-Latn-BA" sz="2400" b="1" noProof="0" dirty="0"/>
              <a:t>Šta se još predaje uz Zahtjev?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601A44B-526C-BC91-DDE6-1A21E5C1BAC4}"/>
              </a:ext>
            </a:extLst>
          </p:cNvPr>
          <p:cNvSpPr txBox="1"/>
          <p:nvPr/>
        </p:nvSpPr>
        <p:spPr>
          <a:xfrm>
            <a:off x="996655" y="5148842"/>
            <a:ext cx="10061205" cy="76944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s-Latn-BA" sz="22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ea typeface="Tahoma" panose="020B0604030504040204" pitchFamily="34" charset="0"/>
              </a:rPr>
              <a:t>Elektroenergetska saglasnost važi 4 godine</a:t>
            </a:r>
            <a:r>
              <a:rPr kumimoji="0" lang="bs-Latn-BA" sz="2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ea typeface="Tahoma" panose="020B0604030504040204" pitchFamily="34" charset="0"/>
              </a:rPr>
              <a:t>. U tom periodu potrebno je podnijeti zahtjev za konačno priključenje solarne elektrane na mrežu.</a:t>
            </a:r>
            <a:endParaRPr kumimoji="0" lang="bs-Latn-BA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8792040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639F23-BDCD-A1C9-C6F0-58D067B691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A81FBC62-D2BE-C925-437A-00785E324147}"/>
              </a:ext>
            </a:extLst>
          </p:cNvPr>
          <p:cNvSpPr txBox="1"/>
          <p:nvPr/>
        </p:nvSpPr>
        <p:spPr>
          <a:xfrm>
            <a:off x="412897" y="513528"/>
            <a:ext cx="1138747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ctr">
              <a:buClr>
                <a:srgbClr val="ABBE29"/>
              </a:buClr>
              <a:buSzPts val="1100"/>
              <a:tabLst>
                <a:tab pos="534670" algn="l"/>
              </a:tabLst>
            </a:pPr>
            <a:r>
              <a:rPr lang="bs-Latn-BA" sz="3200" b="1" spc="-5" noProof="0" dirty="0">
                <a:ln>
                  <a:solidFill>
                    <a:sysClr val="windowText" lastClr="000000"/>
                  </a:solidFill>
                </a:ln>
                <a:solidFill>
                  <a:srgbClr val="92D050"/>
                </a:solidFill>
                <a:effectLst/>
                <a:latin typeface="+mn-lt"/>
                <a:ea typeface="Arial Black" panose="020B0A04020102020204" pitchFamily="34" charset="0"/>
                <a:cs typeface="Arial Black" panose="020B0A04020102020204" pitchFamily="34" charset="0"/>
              </a:rPr>
              <a:t>5. KORAK</a:t>
            </a:r>
          </a:p>
          <a:p>
            <a:pPr marL="0" lvl="1" algn="ctr">
              <a:spcAft>
                <a:spcPts val="1000"/>
              </a:spcAft>
              <a:buClr>
                <a:schemeClr val="tx1"/>
              </a:buClr>
              <a:buSzPct val="100000"/>
              <a:tabLst>
                <a:tab pos="534670" algn="l"/>
              </a:tabLst>
            </a:pPr>
            <a:r>
              <a:rPr lang="bs-Latn-BA" sz="3200" b="1" dirty="0">
                <a:ln>
                  <a:solidFill>
                    <a:sysClr val="windowText" lastClr="000000"/>
                  </a:solidFill>
                </a:ln>
                <a:solidFill>
                  <a:srgbClr val="92D050"/>
                </a:solidFill>
              </a:rPr>
              <a:t>Izgradnja solarne elektrane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A3C26FE-516F-C97C-2102-A18832E19E1E}"/>
              </a:ext>
            </a:extLst>
          </p:cNvPr>
          <p:cNvSpPr txBox="1"/>
          <p:nvPr/>
        </p:nvSpPr>
        <p:spPr>
          <a:xfrm>
            <a:off x="1028699" y="1798917"/>
            <a:ext cx="1034813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s-Latn-BA" sz="2000" noProof="0" dirty="0"/>
              <a:t>Angažovati ovlaštenu firmu koja će izvršiti ugradnju solarne elektrane na objektu </a:t>
            </a:r>
            <a:r>
              <a:rPr lang="bs-Latn-BA" sz="2000" dirty="0"/>
              <a:t>i uraditi pripremu sa</a:t>
            </a:r>
            <a:r>
              <a:rPr lang="bs-Latn-BA" sz="2000" noProof="0" dirty="0"/>
              <a:t> priključak.</a:t>
            </a:r>
            <a:r>
              <a:rPr lang="bs-Latn-BA" sz="2000" dirty="0">
                <a:ea typeface="Tahoma" panose="020B0604030504040204" pitchFamily="34" charset="0"/>
              </a:rPr>
              <a:t> </a:t>
            </a:r>
            <a:r>
              <a:rPr lang="bs-Latn-BA" sz="2000" i="1" dirty="0">
                <a:ea typeface="Tahoma" panose="020B0604030504040204" pitchFamily="34" charset="0"/>
              </a:rPr>
              <a:t>(</a:t>
            </a:r>
            <a:r>
              <a:rPr lang="bs-Latn-BA" sz="2000" i="1" u="sng" dirty="0">
                <a:ea typeface="Tahoma" panose="020B0604030504040204" pitchFamily="34" charset="0"/>
              </a:rPr>
              <a:t>Preporuka</a:t>
            </a:r>
            <a:r>
              <a:rPr lang="bs-Latn-BA" sz="2000" i="1" dirty="0">
                <a:ea typeface="Tahoma" panose="020B0604030504040204" pitchFamily="34" charset="0"/>
              </a:rPr>
              <a:t>: prikupiti i uporediti više ponuda.)</a:t>
            </a:r>
            <a:endParaRPr lang="bs-Latn-BA" sz="1050" i="1" dirty="0">
              <a:latin typeface="Tahoma" panose="020B0604030504040204" pitchFamily="34" charset="0"/>
              <a:ea typeface="Tahoma" panose="020B060403050404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38D4EC7-FF3F-C1F1-4D76-F73C06112812}"/>
              </a:ext>
            </a:extLst>
          </p:cNvPr>
          <p:cNvSpPr txBox="1"/>
          <p:nvPr/>
        </p:nvSpPr>
        <p:spPr>
          <a:xfrm>
            <a:off x="1028698" y="3192036"/>
            <a:ext cx="10348137" cy="280076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202565" marR="203835" algn="just">
              <a:lnSpc>
                <a:spcPct val="100000"/>
              </a:lnSpc>
              <a:buNone/>
            </a:pPr>
            <a:r>
              <a:rPr lang="bs-Latn-BA" sz="2200" b="1" dirty="0">
                <a:solidFill>
                  <a:schemeClr val="tx1"/>
                </a:solidFill>
                <a:effectLst/>
                <a:latin typeface="+mn-lt"/>
                <a:ea typeface="Tahoma" panose="020B0604030504040204" pitchFamily="34" charset="0"/>
              </a:rPr>
              <a:t>Prilikom izbora opreme važno je obratiti pažnju na njen kvalitet i</a:t>
            </a:r>
            <a:r>
              <a:rPr lang="bs-Latn-BA" sz="2200" b="1" spc="200" dirty="0">
                <a:solidFill>
                  <a:schemeClr val="tx1"/>
                </a:solidFill>
                <a:effectLst/>
                <a:latin typeface="+mn-lt"/>
                <a:ea typeface="Tahoma" panose="020B0604030504040204" pitchFamily="34" charset="0"/>
              </a:rPr>
              <a:t> </a:t>
            </a:r>
            <a:r>
              <a:rPr lang="bs-Latn-BA" sz="2200" b="1" dirty="0">
                <a:solidFill>
                  <a:schemeClr val="tx1"/>
                </a:solidFill>
                <a:effectLst/>
                <a:latin typeface="+mn-lt"/>
                <a:ea typeface="Tahoma" panose="020B0604030504040204" pitchFamily="34" charset="0"/>
              </a:rPr>
              <a:t>trajanje garancije</a:t>
            </a:r>
            <a:r>
              <a:rPr lang="bs-Latn-BA" sz="2200" dirty="0">
                <a:solidFill>
                  <a:schemeClr val="tx1"/>
                </a:solidFill>
                <a:effectLst/>
                <a:latin typeface="+mn-lt"/>
                <a:ea typeface="Tahoma" panose="020B0604030504040204" pitchFamily="34" charset="0"/>
              </a:rPr>
              <a:t>.</a:t>
            </a:r>
          </a:p>
          <a:p>
            <a:pPr marL="202565" marR="203835" algn="just">
              <a:lnSpc>
                <a:spcPct val="100000"/>
              </a:lnSpc>
              <a:buNone/>
            </a:pPr>
            <a:endParaRPr lang="bs-Latn-BA" sz="2200" dirty="0">
              <a:solidFill>
                <a:schemeClr val="tx1"/>
              </a:solidFill>
              <a:effectLst/>
              <a:latin typeface="+mn-lt"/>
              <a:ea typeface="Tahoma" panose="020B0604030504040204" pitchFamily="34" charset="0"/>
            </a:endParaRPr>
          </a:p>
          <a:p>
            <a:pPr marL="202565" marR="203835" algn="just">
              <a:lnSpc>
                <a:spcPct val="100000"/>
              </a:lnSpc>
              <a:buNone/>
            </a:pPr>
            <a:r>
              <a:rPr lang="bs-Latn-BA" sz="2200" dirty="0">
                <a:solidFill>
                  <a:schemeClr val="tx1"/>
                </a:solidFill>
                <a:effectLst/>
                <a:latin typeface="+mn-lt"/>
                <a:ea typeface="Tahoma" panose="020B0604030504040204" pitchFamily="34" charset="0"/>
              </a:rPr>
              <a:t>Preporučuje se ugradnja </a:t>
            </a:r>
            <a:r>
              <a:rPr lang="bs-Latn-BA" sz="2200" b="1" dirty="0">
                <a:solidFill>
                  <a:schemeClr val="tx1"/>
                </a:solidFill>
                <a:effectLst/>
                <a:latin typeface="+mn-lt"/>
                <a:ea typeface="Tahoma" panose="020B0604030504040204" pitchFamily="34" charset="0"/>
              </a:rPr>
              <a:t>solarnih panela visoke efikasnosti, sa dugoročnom garancijom na snagu i pouzdan rad, kao i kvalitetni invertori </a:t>
            </a:r>
            <a:r>
              <a:rPr lang="bs-Latn-BA" sz="2200" dirty="0">
                <a:solidFill>
                  <a:schemeClr val="tx1"/>
                </a:solidFill>
                <a:effectLst/>
                <a:latin typeface="+mn-lt"/>
                <a:ea typeface="Tahoma" panose="020B0604030504040204" pitchFamily="34" charset="0"/>
              </a:rPr>
              <a:t>koji omogućavaju praćenje proizvodnje električne energije putem aplikacije ili interneta. </a:t>
            </a:r>
          </a:p>
          <a:p>
            <a:pPr marL="202565" marR="203835" algn="just">
              <a:lnSpc>
                <a:spcPct val="100000"/>
              </a:lnSpc>
              <a:buNone/>
            </a:pPr>
            <a:endParaRPr lang="bs-Latn-BA" sz="2200" dirty="0">
              <a:ea typeface="Tahoma" panose="020B0604030504040204" pitchFamily="34" charset="0"/>
            </a:endParaRPr>
          </a:p>
          <a:p>
            <a:pPr marL="202565" marR="203835" algn="just">
              <a:lnSpc>
                <a:spcPct val="100000"/>
              </a:lnSpc>
              <a:buNone/>
            </a:pPr>
            <a:r>
              <a:rPr lang="bs-Latn-BA" sz="2200" dirty="0">
                <a:solidFill>
                  <a:schemeClr val="tx1"/>
                </a:solidFill>
                <a:effectLst/>
                <a:latin typeface="+mn-lt"/>
                <a:ea typeface="Tahoma" panose="020B0604030504040204" pitchFamily="34" charset="0"/>
              </a:rPr>
              <a:t>Kablovi, razvodna oprema i zaštitni elementi moraju biti </a:t>
            </a:r>
            <a:r>
              <a:rPr lang="bs-Latn-BA" sz="2200" b="1" dirty="0">
                <a:solidFill>
                  <a:schemeClr val="tx1"/>
                </a:solidFill>
                <a:effectLst/>
                <a:latin typeface="+mn-lt"/>
                <a:ea typeface="Tahoma" panose="020B0604030504040204" pitchFamily="34" charset="0"/>
              </a:rPr>
              <a:t>namijenjeni za solarne sisteme i otporni na vanjske uticaje i vremenske uslove.</a:t>
            </a:r>
            <a:endParaRPr lang="bs-Latn-BA" sz="2200" b="1" dirty="0">
              <a:effectLst/>
              <a:latin typeface="Tahoma" panose="020B0604030504040204" pitchFamily="34" charset="0"/>
              <a:ea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7869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A505DB-3A52-8C76-2E76-B88E012A82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5A38F4F-689E-63E2-56B4-422CA60D656D}"/>
              </a:ext>
            </a:extLst>
          </p:cNvPr>
          <p:cNvSpPr txBox="1"/>
          <p:nvPr/>
        </p:nvSpPr>
        <p:spPr>
          <a:xfrm>
            <a:off x="1480849" y="526776"/>
            <a:ext cx="8008975" cy="23237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271145">
              <a:lnSpc>
                <a:spcPct val="100000"/>
              </a:lnSpc>
              <a:spcAft>
                <a:spcPts val="600"/>
              </a:spcAft>
              <a:buNone/>
            </a:pPr>
            <a:r>
              <a:rPr lang="bs-Latn-BA" sz="2000" b="1" dirty="0">
                <a:effectLst/>
                <a:latin typeface="+mn-lt"/>
                <a:ea typeface="Tahoma" panose="020B0604030504040204" pitchFamily="34" charset="0"/>
              </a:rPr>
              <a:t>Instaliranje</a:t>
            </a:r>
            <a:r>
              <a:rPr lang="bs-Latn-BA" sz="2000" b="1" spc="200" dirty="0">
                <a:effectLst/>
                <a:latin typeface="+mn-lt"/>
                <a:ea typeface="Tahoma" panose="020B0604030504040204" pitchFamily="34" charset="0"/>
              </a:rPr>
              <a:t> </a:t>
            </a:r>
            <a:r>
              <a:rPr lang="bs-Latn-BA" sz="2000" b="1" dirty="0">
                <a:effectLst/>
                <a:latin typeface="+mn-lt"/>
                <a:ea typeface="Tahoma" panose="020B0604030504040204" pitchFamily="34" charset="0"/>
              </a:rPr>
              <a:t>solarne</a:t>
            </a:r>
            <a:r>
              <a:rPr lang="bs-Latn-BA" sz="2000" b="1" spc="200" dirty="0">
                <a:effectLst/>
                <a:latin typeface="+mn-lt"/>
                <a:ea typeface="Tahoma" panose="020B0604030504040204" pitchFamily="34" charset="0"/>
              </a:rPr>
              <a:t> </a:t>
            </a:r>
            <a:r>
              <a:rPr lang="bs-Latn-BA" sz="2000" b="1" dirty="0">
                <a:effectLst/>
                <a:latin typeface="+mn-lt"/>
                <a:ea typeface="Tahoma" panose="020B0604030504040204" pitchFamily="34" charset="0"/>
              </a:rPr>
              <a:t>elektrane</a:t>
            </a:r>
            <a:r>
              <a:rPr lang="bs-Latn-BA" sz="2000" b="1" spc="200" dirty="0">
                <a:effectLst/>
                <a:latin typeface="+mn-lt"/>
                <a:ea typeface="Tahoma" panose="020B0604030504040204" pitchFamily="34" charset="0"/>
              </a:rPr>
              <a:t> </a:t>
            </a:r>
            <a:r>
              <a:rPr lang="bs-Latn-BA" sz="2000" b="1" dirty="0">
                <a:effectLst/>
                <a:latin typeface="+mn-lt"/>
                <a:ea typeface="Tahoma" panose="020B0604030504040204" pitchFamily="34" charset="0"/>
              </a:rPr>
              <a:t>se</a:t>
            </a:r>
            <a:r>
              <a:rPr lang="bs-Latn-BA" sz="2000" b="1" spc="200" dirty="0">
                <a:effectLst/>
                <a:latin typeface="+mn-lt"/>
                <a:ea typeface="Tahoma" panose="020B0604030504040204" pitchFamily="34" charset="0"/>
              </a:rPr>
              <a:t> </a:t>
            </a:r>
            <a:r>
              <a:rPr lang="bs-Latn-BA" sz="2000" b="1" dirty="0">
                <a:effectLst/>
                <a:latin typeface="+mn-lt"/>
                <a:ea typeface="Tahoma" panose="020B0604030504040204" pitchFamily="34" charset="0"/>
              </a:rPr>
              <a:t>odvija</a:t>
            </a:r>
            <a:r>
              <a:rPr lang="bs-Latn-BA" sz="2000" b="1" spc="200" dirty="0">
                <a:effectLst/>
                <a:latin typeface="+mn-lt"/>
                <a:ea typeface="Tahoma" panose="020B0604030504040204" pitchFamily="34" charset="0"/>
              </a:rPr>
              <a:t> </a:t>
            </a:r>
            <a:r>
              <a:rPr lang="bs-Latn-BA" sz="2000" b="1" dirty="0">
                <a:effectLst/>
                <a:latin typeface="+mn-lt"/>
                <a:ea typeface="Tahoma" panose="020B0604030504040204" pitchFamily="34" charset="0"/>
              </a:rPr>
              <a:t>u</a:t>
            </a:r>
            <a:r>
              <a:rPr lang="bs-Latn-BA" sz="2000" b="1" spc="200" dirty="0">
                <a:effectLst/>
                <a:latin typeface="+mn-lt"/>
                <a:ea typeface="Tahoma" panose="020B0604030504040204" pitchFamily="34" charset="0"/>
              </a:rPr>
              <a:t> </a:t>
            </a:r>
            <a:r>
              <a:rPr lang="bs-Latn-BA" sz="2000" b="1" dirty="0">
                <a:effectLst/>
                <a:latin typeface="+mn-lt"/>
                <a:ea typeface="Tahoma" panose="020B0604030504040204" pitchFamily="34" charset="0"/>
              </a:rPr>
              <a:t>nekoliko</a:t>
            </a:r>
            <a:r>
              <a:rPr lang="bs-Latn-BA" sz="2000" b="1" spc="200" dirty="0">
                <a:effectLst/>
                <a:latin typeface="+mn-lt"/>
                <a:ea typeface="Tahoma" panose="020B0604030504040204" pitchFamily="34" charset="0"/>
              </a:rPr>
              <a:t> </a:t>
            </a:r>
            <a:r>
              <a:rPr lang="bs-Latn-BA" sz="2000" b="1" dirty="0">
                <a:effectLst/>
                <a:latin typeface="+mn-lt"/>
                <a:ea typeface="Tahoma" panose="020B0604030504040204" pitchFamily="34" charset="0"/>
              </a:rPr>
              <a:t>osnovnih</a:t>
            </a:r>
            <a:r>
              <a:rPr lang="bs-Latn-BA" sz="2000" b="1" spc="400" dirty="0">
                <a:effectLst/>
                <a:latin typeface="+mn-lt"/>
                <a:ea typeface="Tahoma" panose="020B0604030504040204" pitchFamily="34" charset="0"/>
              </a:rPr>
              <a:t> </a:t>
            </a:r>
            <a:r>
              <a:rPr lang="bs-Latn-BA" sz="2000" b="1" spc="-10" dirty="0">
                <a:effectLst/>
                <a:latin typeface="+mn-lt"/>
                <a:ea typeface="Tahoma" panose="020B0604030504040204" pitchFamily="34" charset="0"/>
              </a:rPr>
              <a:t>koraka:</a:t>
            </a:r>
            <a:endParaRPr lang="bs-Latn-BA" sz="2000" dirty="0">
              <a:effectLst/>
              <a:latin typeface="+mn-lt"/>
              <a:ea typeface="Tahoma" panose="020B0604030504040204" pitchFamily="34" charset="0"/>
            </a:endParaRPr>
          </a:p>
          <a:p>
            <a:pPr marL="720000" lvl="0" indent="-342900">
              <a:lnSpc>
                <a:spcPct val="100000"/>
              </a:lnSpc>
              <a:spcAft>
                <a:spcPts val="600"/>
              </a:spcAft>
              <a:buFont typeface="Wingdings" panose="05000000000000000000" pitchFamily="2" charset="2"/>
              <a:buChar char="Ø"/>
              <a:tabLst>
                <a:tab pos="328295" algn="l"/>
              </a:tabLst>
            </a:pPr>
            <a:r>
              <a:rPr lang="bs-Latn-BA" sz="2000" dirty="0">
                <a:effectLst/>
                <a:latin typeface="+mn-lt"/>
                <a:ea typeface="Tahoma" panose="020B0604030504040204" pitchFamily="34" charset="0"/>
              </a:rPr>
              <a:t>postavljanje</a:t>
            </a:r>
            <a:r>
              <a:rPr lang="bs-Latn-BA" sz="2000" spc="-50" dirty="0">
                <a:effectLst/>
                <a:latin typeface="+mn-lt"/>
                <a:ea typeface="Tahoma" panose="020B0604030504040204" pitchFamily="34" charset="0"/>
              </a:rPr>
              <a:t> </a:t>
            </a:r>
            <a:r>
              <a:rPr lang="bs-Latn-BA" sz="2000" dirty="0">
                <a:effectLst/>
                <a:latin typeface="+mn-lt"/>
                <a:ea typeface="Tahoma" panose="020B0604030504040204" pitchFamily="34" charset="0"/>
              </a:rPr>
              <a:t>nosača</a:t>
            </a:r>
            <a:r>
              <a:rPr lang="bs-Latn-BA" sz="2000" spc="-50" dirty="0">
                <a:effectLst/>
                <a:latin typeface="+mn-lt"/>
                <a:ea typeface="Tahoma" panose="020B0604030504040204" pitchFamily="34" charset="0"/>
              </a:rPr>
              <a:t> </a:t>
            </a:r>
            <a:r>
              <a:rPr lang="bs-Latn-BA" sz="2000" dirty="0">
                <a:effectLst/>
                <a:latin typeface="+mn-lt"/>
                <a:ea typeface="Tahoma" panose="020B0604030504040204" pitchFamily="34" charset="0"/>
              </a:rPr>
              <a:t>i</a:t>
            </a:r>
            <a:r>
              <a:rPr lang="bs-Latn-BA" sz="2000" spc="-45" dirty="0">
                <a:effectLst/>
                <a:latin typeface="+mn-lt"/>
                <a:ea typeface="Tahoma" panose="020B0604030504040204" pitchFamily="34" charset="0"/>
              </a:rPr>
              <a:t> </a:t>
            </a:r>
            <a:r>
              <a:rPr lang="bs-Latn-BA" sz="2000" dirty="0">
                <a:effectLst/>
                <a:latin typeface="+mn-lt"/>
                <a:ea typeface="Tahoma" panose="020B0604030504040204" pitchFamily="34" charset="0"/>
              </a:rPr>
              <a:t>konstrukcije</a:t>
            </a:r>
            <a:r>
              <a:rPr lang="bs-Latn-BA" sz="2000" spc="-50" dirty="0">
                <a:effectLst/>
                <a:latin typeface="+mn-lt"/>
                <a:ea typeface="Tahoma" panose="020B0604030504040204" pitchFamily="34" charset="0"/>
              </a:rPr>
              <a:t> </a:t>
            </a:r>
            <a:r>
              <a:rPr lang="bs-Latn-BA" sz="2000" dirty="0">
                <a:effectLst/>
                <a:latin typeface="+mn-lt"/>
                <a:ea typeface="Tahoma" panose="020B0604030504040204" pitchFamily="34" charset="0"/>
              </a:rPr>
              <a:t>na</a:t>
            </a:r>
            <a:r>
              <a:rPr lang="bs-Latn-BA" sz="2000" spc="-45" dirty="0">
                <a:effectLst/>
                <a:latin typeface="+mn-lt"/>
                <a:ea typeface="Tahoma" panose="020B0604030504040204" pitchFamily="34" charset="0"/>
              </a:rPr>
              <a:t> </a:t>
            </a:r>
            <a:r>
              <a:rPr lang="bs-Latn-BA" sz="2000" dirty="0">
                <a:effectLst/>
                <a:latin typeface="+mn-lt"/>
                <a:ea typeface="Tahoma" panose="020B0604030504040204" pitchFamily="34" charset="0"/>
              </a:rPr>
              <a:t>krov</a:t>
            </a:r>
            <a:r>
              <a:rPr lang="bs-Latn-BA" sz="2000" spc="-50" dirty="0">
                <a:effectLst/>
                <a:latin typeface="+mn-lt"/>
                <a:ea typeface="Tahoma" panose="020B0604030504040204" pitchFamily="34" charset="0"/>
              </a:rPr>
              <a:t> </a:t>
            </a:r>
            <a:r>
              <a:rPr lang="bs-Latn-BA" sz="2000" dirty="0">
                <a:effectLst/>
                <a:latin typeface="+mn-lt"/>
                <a:ea typeface="Tahoma" panose="020B0604030504040204" pitchFamily="34" charset="0"/>
              </a:rPr>
              <a:t>ili</a:t>
            </a:r>
            <a:r>
              <a:rPr lang="bs-Latn-BA" sz="2000" spc="-45" dirty="0">
                <a:effectLst/>
                <a:latin typeface="+mn-lt"/>
                <a:ea typeface="Tahoma" panose="020B0604030504040204" pitchFamily="34" charset="0"/>
              </a:rPr>
              <a:t> </a:t>
            </a:r>
            <a:r>
              <a:rPr lang="bs-Latn-BA" sz="2000" dirty="0">
                <a:effectLst/>
                <a:latin typeface="+mn-lt"/>
                <a:ea typeface="Tahoma" panose="020B0604030504040204" pitchFamily="34" charset="0"/>
              </a:rPr>
              <a:t>drugu</a:t>
            </a:r>
            <a:r>
              <a:rPr lang="bs-Latn-BA" sz="2000" spc="-50" dirty="0">
                <a:effectLst/>
                <a:latin typeface="+mn-lt"/>
                <a:ea typeface="Tahoma" panose="020B0604030504040204" pitchFamily="34" charset="0"/>
              </a:rPr>
              <a:t> </a:t>
            </a:r>
            <a:r>
              <a:rPr lang="bs-Latn-BA" sz="2000" spc="-10" dirty="0">
                <a:effectLst/>
                <a:latin typeface="+mn-lt"/>
                <a:ea typeface="Tahoma" panose="020B0604030504040204" pitchFamily="34" charset="0"/>
              </a:rPr>
              <a:t>površinu,</a:t>
            </a:r>
            <a:endParaRPr lang="bs-Latn-BA" sz="2000" dirty="0">
              <a:effectLst/>
              <a:latin typeface="+mn-lt"/>
              <a:ea typeface="Tahoma" panose="020B0604030504040204" pitchFamily="34" charset="0"/>
            </a:endParaRPr>
          </a:p>
          <a:p>
            <a:pPr marL="720000" lvl="0" indent="-342900">
              <a:spcAft>
                <a:spcPts val="600"/>
              </a:spcAft>
              <a:buFont typeface="Wingdings" panose="05000000000000000000" pitchFamily="2" charset="2"/>
              <a:buChar char="Ø"/>
              <a:tabLst>
                <a:tab pos="328295" algn="l"/>
              </a:tabLst>
            </a:pPr>
            <a:r>
              <a:rPr lang="bs-Latn-BA" sz="2000" spc="-10" dirty="0">
                <a:ea typeface="Tahoma" panose="020B0604030504040204" pitchFamily="34" charset="0"/>
              </a:rPr>
              <a:t>montiranje</a:t>
            </a:r>
            <a:r>
              <a:rPr lang="bs-Latn-BA" sz="2000" spc="-10" dirty="0">
                <a:effectLst/>
                <a:latin typeface="+mn-lt"/>
                <a:ea typeface="Tahoma" panose="020B0604030504040204" pitchFamily="34" charset="0"/>
              </a:rPr>
              <a:t> </a:t>
            </a:r>
            <a:r>
              <a:rPr lang="bs-Latn-BA" sz="2000" dirty="0">
                <a:effectLst/>
                <a:latin typeface="+mn-lt"/>
                <a:ea typeface="Tahoma" panose="020B0604030504040204" pitchFamily="34" charset="0"/>
              </a:rPr>
              <a:t>solarnih</a:t>
            </a:r>
            <a:r>
              <a:rPr lang="bs-Latn-BA" sz="2000" spc="-10" dirty="0">
                <a:effectLst/>
                <a:latin typeface="+mn-lt"/>
                <a:ea typeface="Tahoma" panose="020B0604030504040204" pitchFamily="34" charset="0"/>
              </a:rPr>
              <a:t> panela,</a:t>
            </a:r>
            <a:endParaRPr lang="bs-Latn-BA" sz="2000" dirty="0">
              <a:effectLst/>
              <a:latin typeface="+mn-lt"/>
              <a:ea typeface="Tahoma" panose="020B0604030504040204" pitchFamily="34" charset="0"/>
            </a:endParaRPr>
          </a:p>
          <a:p>
            <a:pPr marL="720000" lvl="0" indent="-342900">
              <a:spcAft>
                <a:spcPts val="600"/>
              </a:spcAft>
              <a:buFont typeface="Wingdings" panose="05000000000000000000" pitchFamily="2" charset="2"/>
              <a:buChar char="Ø"/>
              <a:tabLst>
                <a:tab pos="328295" algn="l"/>
              </a:tabLst>
            </a:pPr>
            <a:r>
              <a:rPr lang="bs-Latn-BA" sz="2000" dirty="0">
                <a:effectLst/>
                <a:latin typeface="+mn-lt"/>
                <a:ea typeface="Tahoma" panose="020B0604030504040204" pitchFamily="34" charset="0"/>
              </a:rPr>
              <a:t>povezivanje</a:t>
            </a:r>
            <a:r>
              <a:rPr lang="bs-Latn-BA" sz="2000" spc="-25" dirty="0">
                <a:effectLst/>
                <a:latin typeface="+mn-lt"/>
                <a:ea typeface="Tahoma" panose="020B0604030504040204" pitchFamily="34" charset="0"/>
              </a:rPr>
              <a:t> </a:t>
            </a:r>
            <a:r>
              <a:rPr lang="bs-Latn-BA" sz="2000" dirty="0">
                <a:effectLst/>
                <a:latin typeface="+mn-lt"/>
                <a:ea typeface="Tahoma" panose="020B0604030504040204" pitchFamily="34" charset="0"/>
              </a:rPr>
              <a:t>panela</a:t>
            </a:r>
            <a:r>
              <a:rPr lang="bs-Latn-BA" sz="2000" spc="-20" dirty="0">
                <a:effectLst/>
                <a:latin typeface="+mn-lt"/>
                <a:ea typeface="Tahoma" panose="020B0604030504040204" pitchFamily="34" charset="0"/>
              </a:rPr>
              <a:t> </a:t>
            </a:r>
            <a:r>
              <a:rPr lang="bs-Latn-BA" sz="2000" dirty="0">
                <a:effectLst/>
                <a:latin typeface="+mn-lt"/>
                <a:ea typeface="Tahoma" panose="020B0604030504040204" pitchFamily="34" charset="0"/>
              </a:rPr>
              <a:t>sa</a:t>
            </a:r>
            <a:r>
              <a:rPr lang="bs-Latn-BA" sz="2000" spc="-25" dirty="0">
                <a:effectLst/>
                <a:latin typeface="+mn-lt"/>
                <a:ea typeface="Tahoma" panose="020B0604030504040204" pitchFamily="34" charset="0"/>
              </a:rPr>
              <a:t> </a:t>
            </a:r>
            <a:r>
              <a:rPr lang="bs-Latn-BA" sz="2000" dirty="0">
                <a:effectLst/>
                <a:latin typeface="+mn-lt"/>
                <a:ea typeface="Tahoma" panose="020B0604030504040204" pitchFamily="34" charset="0"/>
              </a:rPr>
              <a:t>invertorom</a:t>
            </a:r>
            <a:r>
              <a:rPr lang="bs-Latn-BA" sz="2000" spc="-20" dirty="0">
                <a:effectLst/>
                <a:latin typeface="+mn-lt"/>
                <a:ea typeface="Tahoma" panose="020B0604030504040204" pitchFamily="34" charset="0"/>
              </a:rPr>
              <a:t> </a:t>
            </a:r>
            <a:r>
              <a:rPr lang="bs-Latn-BA" sz="2000" dirty="0">
                <a:effectLst/>
                <a:latin typeface="+mn-lt"/>
                <a:ea typeface="Tahoma" panose="020B0604030504040204" pitchFamily="34" charset="0"/>
              </a:rPr>
              <a:t>i</a:t>
            </a:r>
            <a:r>
              <a:rPr lang="bs-Latn-BA" sz="2000" spc="-25" dirty="0">
                <a:effectLst/>
                <a:latin typeface="+mn-lt"/>
                <a:ea typeface="Tahoma" panose="020B0604030504040204" pitchFamily="34" charset="0"/>
              </a:rPr>
              <a:t> </a:t>
            </a:r>
            <a:r>
              <a:rPr lang="bs-Latn-BA" sz="2000" dirty="0">
                <a:effectLst/>
                <a:latin typeface="+mn-lt"/>
                <a:ea typeface="Tahoma" panose="020B0604030504040204" pitchFamily="34" charset="0"/>
              </a:rPr>
              <a:t>ostalom</a:t>
            </a:r>
            <a:r>
              <a:rPr lang="bs-Latn-BA" sz="2000" spc="-20" dirty="0">
                <a:effectLst/>
                <a:latin typeface="+mn-lt"/>
                <a:ea typeface="Tahoma" panose="020B0604030504040204" pitchFamily="34" charset="0"/>
              </a:rPr>
              <a:t> </a:t>
            </a:r>
            <a:r>
              <a:rPr lang="bs-Latn-BA" sz="2000" spc="-10" dirty="0">
                <a:effectLst/>
                <a:latin typeface="+mn-lt"/>
                <a:ea typeface="Tahoma" panose="020B0604030504040204" pitchFamily="34" charset="0"/>
              </a:rPr>
              <a:t>opremom,</a:t>
            </a:r>
            <a:endParaRPr lang="bs-Latn-BA" sz="2000" dirty="0">
              <a:effectLst/>
              <a:latin typeface="+mn-lt"/>
              <a:ea typeface="Tahoma" panose="020B0604030504040204" pitchFamily="34" charset="0"/>
            </a:endParaRPr>
          </a:p>
          <a:p>
            <a:pPr marL="720000" lvl="0" indent="-342900">
              <a:spcAft>
                <a:spcPts val="600"/>
              </a:spcAft>
              <a:buFont typeface="Wingdings" panose="05000000000000000000" pitchFamily="2" charset="2"/>
              <a:buChar char="Ø"/>
              <a:tabLst>
                <a:tab pos="328295" algn="l"/>
              </a:tabLst>
            </a:pPr>
            <a:r>
              <a:rPr lang="bs-Latn-BA" sz="2000" dirty="0">
                <a:effectLst/>
                <a:latin typeface="+mn-lt"/>
                <a:ea typeface="Tahoma" panose="020B0604030504040204" pitchFamily="34" charset="0"/>
              </a:rPr>
              <a:t>postavljanje</a:t>
            </a:r>
            <a:r>
              <a:rPr lang="bs-Latn-BA" sz="2000" spc="-60" dirty="0">
                <a:effectLst/>
                <a:latin typeface="+mn-lt"/>
                <a:ea typeface="Tahoma" panose="020B0604030504040204" pitchFamily="34" charset="0"/>
              </a:rPr>
              <a:t> </a:t>
            </a:r>
            <a:r>
              <a:rPr lang="bs-Latn-BA" sz="2000" dirty="0">
                <a:effectLst/>
                <a:latin typeface="+mn-lt"/>
                <a:ea typeface="Tahoma" panose="020B0604030504040204" pitchFamily="34" charset="0"/>
              </a:rPr>
              <a:t>kablova</a:t>
            </a:r>
            <a:r>
              <a:rPr lang="bs-Latn-BA" sz="2000" spc="-55" dirty="0">
                <a:effectLst/>
                <a:latin typeface="+mn-lt"/>
                <a:ea typeface="Tahoma" panose="020B0604030504040204" pitchFamily="34" charset="0"/>
              </a:rPr>
              <a:t> </a:t>
            </a:r>
            <a:r>
              <a:rPr lang="bs-Latn-BA" sz="2000" dirty="0">
                <a:effectLst/>
                <a:latin typeface="+mn-lt"/>
                <a:ea typeface="Tahoma" panose="020B0604030504040204" pitchFamily="34" charset="0"/>
              </a:rPr>
              <a:t>i</a:t>
            </a:r>
            <a:r>
              <a:rPr lang="bs-Latn-BA" sz="2000" spc="-60" dirty="0">
                <a:effectLst/>
                <a:latin typeface="+mn-lt"/>
                <a:ea typeface="Tahoma" panose="020B0604030504040204" pitchFamily="34" charset="0"/>
              </a:rPr>
              <a:t> </a:t>
            </a:r>
            <a:r>
              <a:rPr lang="bs-Latn-BA" sz="2000" dirty="0">
                <a:effectLst/>
                <a:latin typeface="+mn-lt"/>
                <a:ea typeface="Tahoma" panose="020B0604030504040204" pitchFamily="34" charset="0"/>
              </a:rPr>
              <a:t>zaštitnih</a:t>
            </a:r>
            <a:r>
              <a:rPr lang="bs-Latn-BA" sz="2000" spc="-55" dirty="0">
                <a:effectLst/>
                <a:latin typeface="+mn-lt"/>
                <a:ea typeface="Tahoma" panose="020B0604030504040204" pitchFamily="34" charset="0"/>
              </a:rPr>
              <a:t> </a:t>
            </a:r>
            <a:r>
              <a:rPr lang="bs-Latn-BA" sz="2000" spc="-10" dirty="0">
                <a:effectLst/>
                <a:latin typeface="+mn-lt"/>
                <a:ea typeface="Tahoma" panose="020B0604030504040204" pitchFamily="34" charset="0"/>
              </a:rPr>
              <a:t>elemenata,</a:t>
            </a:r>
            <a:endParaRPr lang="bs-Latn-BA" sz="2000" dirty="0">
              <a:effectLst/>
              <a:latin typeface="+mn-lt"/>
              <a:ea typeface="Tahoma" panose="020B0604030504040204" pitchFamily="34" charset="0"/>
            </a:endParaRPr>
          </a:p>
          <a:p>
            <a:pPr marL="720000" lvl="0" indent="-342900">
              <a:spcAft>
                <a:spcPts val="600"/>
              </a:spcAft>
              <a:buFont typeface="Wingdings" panose="05000000000000000000" pitchFamily="2" charset="2"/>
              <a:buChar char="Ø"/>
              <a:tabLst>
                <a:tab pos="328295" algn="l"/>
              </a:tabLst>
            </a:pPr>
            <a:r>
              <a:rPr lang="bs-Latn-BA" sz="2000" dirty="0">
                <a:solidFill>
                  <a:srgbClr val="008E40"/>
                </a:solidFill>
                <a:effectLst/>
                <a:latin typeface="+mn-lt"/>
                <a:ea typeface="Tahoma" panose="020B0604030504040204" pitchFamily="34" charset="0"/>
              </a:rPr>
              <a:t>Instaliranje dvosmjernog </a:t>
            </a:r>
            <a:r>
              <a:rPr lang="bs-Latn-BA" sz="2000" dirty="0">
                <a:solidFill>
                  <a:srgbClr val="008E40"/>
                </a:solidFill>
                <a:ea typeface="Tahoma" panose="020B0604030504040204" pitchFamily="34" charset="0"/>
              </a:rPr>
              <a:t>b</a:t>
            </a:r>
            <a:r>
              <a:rPr lang="bs-Latn-BA" sz="2000" dirty="0">
                <a:solidFill>
                  <a:srgbClr val="008E40"/>
                </a:solidFill>
                <a:effectLst/>
                <a:latin typeface="+mn-lt"/>
                <a:ea typeface="Tahoma" panose="020B0604030504040204" pitchFamily="34" charset="0"/>
              </a:rPr>
              <a:t>rojila i</a:t>
            </a:r>
            <a:r>
              <a:rPr lang="bs-Latn-BA" sz="2000" spc="-40" dirty="0">
                <a:solidFill>
                  <a:srgbClr val="008E40"/>
                </a:solidFill>
                <a:effectLst/>
                <a:latin typeface="+mn-lt"/>
                <a:ea typeface="Tahoma" panose="020B0604030504040204" pitchFamily="34" charset="0"/>
              </a:rPr>
              <a:t> </a:t>
            </a:r>
            <a:r>
              <a:rPr lang="bs-Latn-BA" sz="2000" dirty="0">
                <a:solidFill>
                  <a:srgbClr val="008E40"/>
                </a:solidFill>
                <a:effectLst/>
                <a:latin typeface="+mn-lt"/>
                <a:ea typeface="Tahoma" panose="020B0604030504040204" pitchFamily="34" charset="0"/>
              </a:rPr>
              <a:t>puštanje</a:t>
            </a:r>
            <a:r>
              <a:rPr lang="bs-Latn-BA" sz="2000" spc="-40" dirty="0">
                <a:solidFill>
                  <a:srgbClr val="008E40"/>
                </a:solidFill>
                <a:effectLst/>
                <a:latin typeface="+mn-lt"/>
                <a:ea typeface="Tahoma" panose="020B0604030504040204" pitchFamily="34" charset="0"/>
              </a:rPr>
              <a:t> </a:t>
            </a:r>
            <a:r>
              <a:rPr lang="bs-Latn-BA" sz="2000" dirty="0">
                <a:solidFill>
                  <a:srgbClr val="008E40"/>
                </a:solidFill>
                <a:effectLst/>
                <a:latin typeface="+mn-lt"/>
                <a:ea typeface="Tahoma" panose="020B0604030504040204" pitchFamily="34" charset="0"/>
              </a:rPr>
              <a:t>elektrane</a:t>
            </a:r>
            <a:r>
              <a:rPr lang="bs-Latn-BA" sz="2000" spc="-45" dirty="0">
                <a:solidFill>
                  <a:srgbClr val="008E40"/>
                </a:solidFill>
                <a:effectLst/>
                <a:latin typeface="+mn-lt"/>
                <a:ea typeface="Tahoma" panose="020B0604030504040204" pitchFamily="34" charset="0"/>
              </a:rPr>
              <a:t> </a:t>
            </a:r>
            <a:r>
              <a:rPr lang="bs-Latn-BA" sz="2000" dirty="0">
                <a:solidFill>
                  <a:srgbClr val="008E40"/>
                </a:solidFill>
                <a:effectLst/>
                <a:latin typeface="+mn-lt"/>
                <a:ea typeface="Tahoma" panose="020B0604030504040204" pitchFamily="34" charset="0"/>
              </a:rPr>
              <a:t>u</a:t>
            </a:r>
            <a:r>
              <a:rPr lang="bs-Latn-BA" sz="2000" spc="-40" dirty="0">
                <a:solidFill>
                  <a:srgbClr val="008E40"/>
                </a:solidFill>
                <a:effectLst/>
                <a:latin typeface="+mn-lt"/>
                <a:ea typeface="Tahoma" panose="020B0604030504040204" pitchFamily="34" charset="0"/>
              </a:rPr>
              <a:t> </a:t>
            </a:r>
            <a:r>
              <a:rPr lang="bs-Latn-BA" sz="2000" spc="-20" dirty="0">
                <a:solidFill>
                  <a:srgbClr val="008E40"/>
                </a:solidFill>
                <a:effectLst/>
                <a:latin typeface="+mn-lt"/>
                <a:ea typeface="Tahoma" panose="020B0604030504040204" pitchFamily="34" charset="0"/>
              </a:rPr>
              <a:t>rad.</a:t>
            </a:r>
            <a:endParaRPr lang="bs-Latn-BA" sz="2000" dirty="0">
              <a:solidFill>
                <a:srgbClr val="008E40"/>
              </a:solidFill>
              <a:effectLst/>
              <a:latin typeface="Tahoma" panose="020B0604030504040204" pitchFamily="34" charset="0"/>
              <a:ea typeface="Tahoma" panose="020B060403050404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FA00E77-9D93-373F-FBEF-B554EEE97A13}"/>
              </a:ext>
            </a:extLst>
          </p:cNvPr>
          <p:cNvSpPr txBox="1"/>
          <p:nvPr/>
        </p:nvSpPr>
        <p:spPr>
          <a:xfrm>
            <a:off x="943639" y="3084181"/>
            <a:ext cx="5244510" cy="293926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262255" marR="260985">
              <a:lnSpc>
                <a:spcPct val="100000"/>
              </a:lnSpc>
              <a:spcBef>
                <a:spcPts val="600"/>
              </a:spcBef>
              <a:buNone/>
            </a:pPr>
            <a:r>
              <a:rPr lang="bs-Latn-BA" sz="2000" b="1" noProof="0" dirty="0">
                <a:effectLst/>
                <a:latin typeface="+mn-lt"/>
                <a:ea typeface="Tahoma" panose="020B0604030504040204" pitchFamily="34" charset="0"/>
              </a:rPr>
              <a:t>Sa izvođačem radova se potpisuje ugovor u kojem trebaju biti jasno definisani:</a:t>
            </a:r>
          </a:p>
          <a:p>
            <a:pPr marL="720000" marR="260985" indent="-34290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bs-Latn-BA" sz="2000" b="1" noProof="0" dirty="0">
                <a:effectLst/>
                <a:latin typeface="+mn-lt"/>
                <a:ea typeface="Tahoma" panose="020B0604030504040204" pitchFamily="34" charset="0"/>
              </a:rPr>
              <a:t> </a:t>
            </a:r>
            <a:r>
              <a:rPr lang="bs-Latn-BA" sz="2000" noProof="0" dirty="0">
                <a:effectLst/>
                <a:latin typeface="+mn-lt"/>
                <a:ea typeface="Tahoma" panose="020B0604030504040204" pitchFamily="34" charset="0"/>
              </a:rPr>
              <a:t>vrsta i količina ugrađene opreme, </a:t>
            </a:r>
          </a:p>
          <a:p>
            <a:pPr marL="720000" marR="260985" indent="-34290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bs-Latn-BA" sz="2000" noProof="0" dirty="0">
                <a:effectLst/>
                <a:latin typeface="+mn-lt"/>
                <a:ea typeface="Tahoma" panose="020B0604030504040204" pitchFamily="34" charset="0"/>
              </a:rPr>
              <a:t>rokovi izvođenja radova, </a:t>
            </a:r>
          </a:p>
          <a:p>
            <a:pPr marL="720000" marR="260985" indent="-34290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bs-Latn-BA" sz="2000" noProof="0" dirty="0">
                <a:effectLst/>
                <a:latin typeface="+mn-lt"/>
                <a:ea typeface="Tahoma" panose="020B0604030504040204" pitchFamily="34" charset="0"/>
              </a:rPr>
              <a:t>uslovi plaćanja, </a:t>
            </a:r>
          </a:p>
          <a:p>
            <a:pPr marL="720000" marR="260985" indent="-34290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bs-Latn-BA" sz="2000" noProof="0" dirty="0">
                <a:effectLst/>
                <a:latin typeface="+mn-lt"/>
                <a:ea typeface="Tahoma" panose="020B0604030504040204" pitchFamily="34" charset="0"/>
              </a:rPr>
              <a:t>garancije za opremu i izvedene radove,</a:t>
            </a:r>
          </a:p>
          <a:p>
            <a:pPr marL="720000" marR="260985" indent="-34290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bs-Latn-BA" sz="2000" noProof="0" dirty="0">
                <a:effectLst/>
                <a:latin typeface="+mn-lt"/>
                <a:ea typeface="Tahoma" panose="020B0604030504040204" pitchFamily="34" charset="0"/>
              </a:rPr>
              <a:t>i </a:t>
            </a:r>
            <a:r>
              <a:rPr lang="bs-Latn-BA" sz="2000" noProof="0" dirty="0">
                <a:solidFill>
                  <a:srgbClr val="008E40"/>
                </a:solidFill>
                <a:effectLst/>
                <a:latin typeface="+mn-lt"/>
                <a:ea typeface="Tahoma" panose="020B0604030504040204" pitchFamily="34" charset="0"/>
              </a:rPr>
              <a:t>obaveza dostavljanja završne tehničke dokumentacije.</a:t>
            </a:r>
            <a:endParaRPr lang="bs-Latn-BA" sz="2000" noProof="0" dirty="0">
              <a:solidFill>
                <a:srgbClr val="008E40"/>
              </a:solidFill>
              <a:effectLst/>
              <a:latin typeface="Tahoma" panose="020B0604030504040204" pitchFamily="34" charset="0"/>
              <a:ea typeface="Tahoma" panose="020B060403050404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92A5981-A955-4383-1A11-D1CFA93F30C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667" r="6611" b="8254"/>
          <a:stretch>
            <a:fillRect/>
          </a:stretch>
        </p:blipFill>
        <p:spPr>
          <a:xfrm>
            <a:off x="6286456" y="3084181"/>
            <a:ext cx="5037209" cy="3247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46787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176FA1-5748-0336-C072-DCD5D76B98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38D9DB7-A1C1-FA91-685B-54FB401DD9E2}"/>
              </a:ext>
            </a:extLst>
          </p:cNvPr>
          <p:cNvSpPr txBox="1"/>
          <p:nvPr/>
        </p:nvSpPr>
        <p:spPr>
          <a:xfrm>
            <a:off x="996655" y="1325353"/>
            <a:ext cx="1023132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s-Latn-BA" sz="2000" noProof="0" dirty="0"/>
              <a:t>Prilikom odabira opreme za solarnu elektranu ne treba se voditi </a:t>
            </a:r>
            <a:r>
              <a:rPr lang="bs-Latn-BA" sz="2000" b="1" noProof="0" dirty="0"/>
              <a:t>samo najnižom cijenom</a:t>
            </a:r>
            <a:r>
              <a:rPr lang="bs-Latn-BA" sz="2000" noProof="0" dirty="0"/>
              <a:t>. </a:t>
            </a:r>
          </a:p>
          <a:p>
            <a:r>
              <a:rPr lang="bs-Latn-BA" sz="2000" b="1" noProof="0" dirty="0"/>
              <a:t>Pored cijene, važno je uzeti u obzir kvalitet opreme, garanciju, vijek trajanja, mogućnost servisa i reference proizvođača i izvođača radova.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A9648C9-8B1A-57BE-F5B6-DC2CDAA750B3}"/>
              </a:ext>
            </a:extLst>
          </p:cNvPr>
          <p:cNvSpPr txBox="1"/>
          <p:nvPr/>
        </p:nvSpPr>
        <p:spPr>
          <a:xfrm>
            <a:off x="996655" y="601162"/>
            <a:ext cx="672243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s-Latn-BA" sz="2400" b="1" noProof="0" dirty="0"/>
              <a:t>Kako izvršiti odabir opreme? </a:t>
            </a:r>
          </a:p>
        </p:txBody>
      </p:sp>
      <p:pic>
        <p:nvPicPr>
          <p:cNvPr id="8" name="Picture 7" descr="410W Solarni Paneli Akcija Solarne Elektrane Akumulatori - Solarna oprema -  PIK.ba">
            <a:extLst>
              <a:ext uri="{FF2B5EF4-FFF2-40B4-BE49-F238E27FC236}">
                <a16:creationId xmlns:a16="http://schemas.microsoft.com/office/drawing/2014/main" id="{2B768615-A6B1-3C90-B66E-54950A20F0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4161" y="3232299"/>
            <a:ext cx="2892896" cy="3183120"/>
          </a:xfrm>
          <a:prstGeom prst="rect">
            <a:avLst/>
          </a:prstGeom>
        </p:spPr>
      </p:pic>
      <p:pic>
        <p:nvPicPr>
          <p:cNvPr id="9" name="Picture 8" descr="Gotove Solarne Elektrane u BiH od 150 i 250 kW - Firme/kompanije - PIK.ba">
            <a:extLst>
              <a:ext uri="{FF2B5EF4-FFF2-40B4-BE49-F238E27FC236}">
                <a16:creationId xmlns:a16="http://schemas.microsoft.com/office/drawing/2014/main" id="{02C5BF04-1A8F-FCD5-5593-3A373D1BD2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884" y="3225222"/>
            <a:ext cx="3804769" cy="319019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D90C6EA-EFB5-CC55-DE62-DB2F25720A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40222" y="3231253"/>
            <a:ext cx="3932261" cy="3216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752854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EFA3EB-1FB7-9947-FA0C-A0A99FB36C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96470552-62A1-A1D9-3995-87235CD36C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270" y="465158"/>
            <a:ext cx="11164101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kumimoji="0" lang="hr-HR" sz="3200" b="1" i="0" u="none" strike="noStrike" cap="none" normalizeH="0" baseline="0" dirty="0">
                <a:ln>
                  <a:solidFill>
                    <a:schemeClr val="tx1"/>
                  </a:solidFill>
                </a:ln>
                <a:solidFill>
                  <a:srgbClr val="92D050"/>
                </a:solidFill>
                <a:effectLst/>
                <a:cs typeface="Arial" pitchFamily="34" charset="0"/>
              </a:rPr>
              <a:t>Solarni paneli</a:t>
            </a:r>
            <a:endParaRPr kumimoji="0" lang="hr-HR" sz="3200" b="0" i="0" u="none" strike="noStrike" cap="none" normalizeH="0" baseline="0" dirty="0">
              <a:ln>
                <a:solidFill>
                  <a:schemeClr val="tx1"/>
                </a:solidFill>
              </a:ln>
              <a:solidFill>
                <a:srgbClr val="92D050"/>
              </a:solidFill>
              <a:effectLst/>
              <a:cs typeface="Arial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43BAB9E-EF07-1194-6B84-55786C448CF5}"/>
              </a:ext>
            </a:extLst>
          </p:cNvPr>
          <p:cNvSpPr txBox="1"/>
          <p:nvPr/>
        </p:nvSpPr>
        <p:spPr>
          <a:xfrm>
            <a:off x="1291502" y="1247251"/>
            <a:ext cx="987563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bs-Latn-BA" sz="2000" b="0" i="0" dirty="0">
                <a:effectLst/>
              </a:rPr>
              <a:t>Solarni </a:t>
            </a:r>
            <a:r>
              <a:rPr lang="hr-BA" sz="2000" b="0" i="0" dirty="0">
                <a:effectLst/>
              </a:rPr>
              <a:t>paneli  (fotonaponske ploče) su ploče koje se sastoje od niza međusobno povezanih fotonaponskih </a:t>
            </a:r>
            <a:r>
              <a:rPr lang="bs-Latn-BA" sz="2000" b="0" i="0" dirty="0">
                <a:effectLst/>
              </a:rPr>
              <a:t>ćelija (solarne ćelije), koje su napravljene tako da pretvaraju </a:t>
            </a:r>
            <a:r>
              <a:rPr lang="bs-Latn-BA" sz="2000" dirty="0"/>
              <a:t>S</a:t>
            </a:r>
            <a:r>
              <a:rPr lang="bs-Latn-BA" sz="2000" b="0" i="0" dirty="0">
                <a:effectLst/>
              </a:rPr>
              <a:t>unčevu svjetlost (energiju) u električnu energiju. </a:t>
            </a:r>
            <a:endParaRPr lang="bs-Latn-BA" sz="2000" dirty="0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2878527E-5E93-BD4D-40B3-29D79DC154A5}"/>
              </a:ext>
            </a:extLst>
          </p:cNvPr>
          <p:cNvGrpSpPr/>
          <p:nvPr/>
        </p:nvGrpSpPr>
        <p:grpSpPr>
          <a:xfrm>
            <a:off x="1049479" y="2460233"/>
            <a:ext cx="10117658" cy="3761704"/>
            <a:chOff x="1389196" y="2907587"/>
            <a:chExt cx="9875635" cy="3516033"/>
          </a:xfrm>
        </p:grpSpPr>
        <p:pic>
          <p:nvPicPr>
            <p:cNvPr id="3078" name="Picture 6" descr="Solarna fotonaponska energija – Wikipedija">
              <a:extLst>
                <a:ext uri="{FF2B5EF4-FFF2-40B4-BE49-F238E27FC236}">
                  <a16:creationId xmlns:a16="http://schemas.microsoft.com/office/drawing/2014/main" id="{32F7FA6E-6702-0AB7-79D0-243F8D9433D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89196" y="3213040"/>
              <a:ext cx="3248025" cy="2905125"/>
            </a:xfrm>
            <a:prstGeom prst="rect">
              <a:avLst/>
            </a:prstGeom>
            <a:noFill/>
            <a:ln w="19050"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80" name="Picture 8" descr="Provjerili smo zanima li Hrvate postavljanje solarnih panela na krovove - N1">
              <a:extLst>
                <a:ext uri="{FF2B5EF4-FFF2-40B4-BE49-F238E27FC236}">
                  <a16:creationId xmlns:a16="http://schemas.microsoft.com/office/drawing/2014/main" id="{793B29EC-BE8A-3080-3E3B-7FECD3CEAAD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302" b="5522"/>
            <a:stretch/>
          </p:blipFill>
          <p:spPr bwMode="auto">
            <a:xfrm>
              <a:off x="4700104" y="2907587"/>
              <a:ext cx="6564727" cy="35160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CCEC77AC-6DD4-49CE-DBF7-54D149912CDB}"/>
                </a:ext>
              </a:extLst>
            </p:cNvPr>
            <p:cNvSpPr/>
            <p:nvPr/>
          </p:nvSpPr>
          <p:spPr>
            <a:xfrm>
              <a:off x="6161195" y="4880224"/>
              <a:ext cx="675556" cy="462337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s-Latn-BA"/>
            </a:p>
          </p:txBody>
        </p:sp>
        <p:sp>
          <p:nvSpPr>
            <p:cNvPr id="23" name="Arrow: Right 22">
              <a:extLst>
                <a:ext uri="{FF2B5EF4-FFF2-40B4-BE49-F238E27FC236}">
                  <a16:creationId xmlns:a16="http://schemas.microsoft.com/office/drawing/2014/main" id="{ABC6A0FD-B26C-13BD-8B62-B2290FC0EA87}"/>
                </a:ext>
              </a:extLst>
            </p:cNvPr>
            <p:cNvSpPr/>
            <p:nvPr/>
          </p:nvSpPr>
          <p:spPr>
            <a:xfrm>
              <a:off x="4118312" y="4982966"/>
              <a:ext cx="1980000" cy="256854"/>
            </a:xfrm>
            <a:prstGeom prst="rightArrow">
              <a:avLst>
                <a:gd name="adj1" fmla="val 19697"/>
                <a:gd name="adj2" fmla="val 129616"/>
              </a:avLst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s-Latn-BA"/>
            </a:p>
          </p:txBody>
        </p:sp>
      </p:grpSp>
    </p:spTree>
    <p:extLst>
      <p:ext uri="{BB962C8B-B14F-4D97-AF65-F5344CB8AC3E}">
        <p14:creationId xmlns:p14="http://schemas.microsoft.com/office/powerpoint/2010/main" val="317288248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A80CDF6-81EF-D17D-F9EA-0A1F2843EA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1590" y="852300"/>
            <a:ext cx="9281160" cy="702180"/>
          </a:xfr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>
            <a:normAutofit fontScale="90000"/>
          </a:bodyPr>
          <a:lstStyle/>
          <a:p>
            <a:r>
              <a:rPr lang="de-DE" sz="2400" dirty="0" err="1">
                <a:effectLst/>
                <a:latin typeface="OpenSans"/>
              </a:rPr>
              <a:t>Veoma</a:t>
            </a:r>
            <a:r>
              <a:rPr lang="de-DE" sz="2400" dirty="0">
                <a:effectLst/>
                <a:latin typeface="OpenSans"/>
              </a:rPr>
              <a:t> je </a:t>
            </a:r>
            <a:r>
              <a:rPr lang="de-DE" sz="2400" dirty="0" err="1">
                <a:effectLst/>
                <a:latin typeface="OpenSans"/>
              </a:rPr>
              <a:t>važna</a:t>
            </a:r>
            <a:r>
              <a:rPr lang="de-DE" sz="2400" dirty="0">
                <a:effectLst/>
                <a:latin typeface="OpenSans"/>
              </a:rPr>
              <a:t> </a:t>
            </a:r>
            <a:r>
              <a:rPr lang="de-DE" sz="2400" dirty="0" err="1">
                <a:effectLst/>
                <a:latin typeface="OpenSans"/>
              </a:rPr>
              <a:t>godina</a:t>
            </a:r>
            <a:r>
              <a:rPr lang="de-DE" sz="2400" dirty="0">
                <a:effectLst/>
                <a:latin typeface="OpenSans"/>
              </a:rPr>
              <a:t> </a:t>
            </a:r>
            <a:r>
              <a:rPr lang="de-DE" sz="2400" dirty="0" err="1">
                <a:effectLst/>
                <a:latin typeface="OpenSans"/>
              </a:rPr>
              <a:t>proizvodne</a:t>
            </a:r>
            <a:r>
              <a:rPr lang="de-DE" sz="2400" dirty="0">
                <a:effectLst/>
                <a:latin typeface="OpenSans"/>
              </a:rPr>
              <a:t> </a:t>
            </a:r>
            <a:r>
              <a:rPr lang="de-DE" sz="2400" dirty="0" err="1">
                <a:effectLst/>
                <a:latin typeface="OpenSans"/>
              </a:rPr>
              <a:t>panela</a:t>
            </a:r>
            <a:r>
              <a:rPr lang="de-DE" sz="2400" dirty="0">
                <a:effectLst/>
                <a:latin typeface="OpenSans"/>
              </a:rPr>
              <a:t>, </a:t>
            </a:r>
            <a:r>
              <a:rPr lang="de-DE" sz="2400" dirty="0" err="1">
                <a:effectLst/>
                <a:latin typeface="OpenSans"/>
              </a:rPr>
              <a:t>jer</a:t>
            </a:r>
            <a:r>
              <a:rPr lang="de-DE" sz="2400" dirty="0">
                <a:effectLst/>
                <a:latin typeface="OpenSans"/>
              </a:rPr>
              <a:t> je </a:t>
            </a:r>
            <a:r>
              <a:rPr lang="de-DE" sz="2400" dirty="0" err="1">
                <a:effectLst/>
                <a:latin typeface="OpenSans"/>
              </a:rPr>
              <a:t>razvoj</a:t>
            </a:r>
            <a:r>
              <a:rPr lang="de-DE" sz="2400" dirty="0">
                <a:effectLst/>
                <a:latin typeface="OpenSans"/>
              </a:rPr>
              <a:t> </a:t>
            </a:r>
            <a:r>
              <a:rPr lang="de-DE" sz="2400" dirty="0" err="1">
                <a:effectLst/>
                <a:latin typeface="OpenSans"/>
              </a:rPr>
              <a:t>novih</a:t>
            </a:r>
            <a:r>
              <a:rPr lang="de-DE" sz="2400" dirty="0">
                <a:effectLst/>
                <a:latin typeface="OpenSans"/>
              </a:rPr>
              <a:t> </a:t>
            </a:r>
            <a:r>
              <a:rPr lang="de-DE" sz="2400" dirty="0" err="1">
                <a:effectLst/>
                <a:latin typeface="OpenSans"/>
              </a:rPr>
              <a:t>tehnologija</a:t>
            </a:r>
            <a:r>
              <a:rPr lang="de-DE" sz="2400" dirty="0">
                <a:effectLst/>
                <a:latin typeface="OpenSans"/>
              </a:rPr>
              <a:t> </a:t>
            </a:r>
            <a:r>
              <a:rPr lang="de-DE" sz="2400" dirty="0" err="1">
                <a:effectLst/>
                <a:latin typeface="OpenSans"/>
              </a:rPr>
              <a:t>brz</a:t>
            </a:r>
            <a:r>
              <a:rPr lang="de-DE" sz="2400" dirty="0">
                <a:effectLst/>
                <a:latin typeface="OpenSans"/>
              </a:rPr>
              <a:t>.   </a:t>
            </a:r>
            <a:r>
              <a:rPr lang="de-DE" sz="2400" dirty="0" err="1">
                <a:effectLst/>
                <a:latin typeface="OpenSans"/>
              </a:rPr>
              <a:t>Treba</a:t>
            </a:r>
            <a:r>
              <a:rPr lang="de-DE" sz="2400" dirty="0">
                <a:effectLst/>
                <a:latin typeface="OpenSans"/>
              </a:rPr>
              <a:t> </a:t>
            </a:r>
            <a:r>
              <a:rPr lang="de-DE" sz="2400" dirty="0" err="1">
                <a:effectLst/>
                <a:latin typeface="OpenSans"/>
              </a:rPr>
              <a:t>voditi</a:t>
            </a:r>
            <a:r>
              <a:rPr lang="de-DE" sz="2400" dirty="0">
                <a:effectLst/>
                <a:latin typeface="OpenSans"/>
              </a:rPr>
              <a:t> </a:t>
            </a:r>
            <a:r>
              <a:rPr lang="de-DE" sz="2400" dirty="0" err="1">
                <a:effectLst/>
                <a:latin typeface="OpenSans"/>
              </a:rPr>
              <a:t>računa</a:t>
            </a:r>
            <a:r>
              <a:rPr lang="de-DE" sz="2400" dirty="0">
                <a:effectLst/>
                <a:latin typeface="OpenSans"/>
              </a:rPr>
              <a:t> o </a:t>
            </a:r>
            <a:r>
              <a:rPr lang="de-DE" sz="2400" dirty="0" err="1">
                <a:latin typeface="OpenSans"/>
              </a:rPr>
              <a:t>o</a:t>
            </a:r>
            <a:r>
              <a:rPr lang="de-DE" sz="2400" dirty="0" err="1">
                <a:effectLst/>
                <a:latin typeface="OpenSans"/>
              </a:rPr>
              <a:t>tpornost</a:t>
            </a:r>
            <a:r>
              <a:rPr lang="de-DE" sz="2400" dirty="0">
                <a:effectLst/>
                <a:latin typeface="OpenSans"/>
              </a:rPr>
              <a:t> </a:t>
            </a:r>
            <a:r>
              <a:rPr lang="de-DE" sz="2400" dirty="0" err="1">
                <a:effectLst/>
                <a:latin typeface="OpenSans"/>
              </a:rPr>
              <a:t>panela</a:t>
            </a:r>
            <a:r>
              <a:rPr lang="de-DE" sz="2400" dirty="0">
                <a:effectLst/>
                <a:latin typeface="OpenSans"/>
              </a:rPr>
              <a:t> na grad (5400Pa).</a:t>
            </a:r>
            <a:endParaRPr lang="de-BA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C38E848-1BDF-7509-A984-ED866E2844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01290" y="2137410"/>
            <a:ext cx="10812780" cy="6817043"/>
          </a:xfrm>
        </p:spPr>
        <p:txBody>
          <a:bodyPr/>
          <a:lstStyle/>
          <a:p>
            <a:pPr marL="0" indent="0">
              <a:buNone/>
            </a:pPr>
            <a:r>
              <a:rPr lang="de-DE" dirty="0"/>
              <a:t>      P</a:t>
            </a:r>
            <a:r>
              <a:rPr lang="de-BA" dirty="0"/>
              <a:t>olikristalni                         </a:t>
            </a:r>
            <a:r>
              <a:rPr lang="de-DE" dirty="0"/>
              <a:t>M</a:t>
            </a:r>
            <a:r>
              <a:rPr lang="de-BA" dirty="0"/>
              <a:t>onokristalni </a:t>
            </a:r>
          </a:p>
          <a:p>
            <a:endParaRPr lang="de-BA" dirty="0"/>
          </a:p>
          <a:p>
            <a:endParaRPr lang="de-BA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9C248EF4-4F70-DE54-043E-7C1F9694BA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4080" y="2531143"/>
            <a:ext cx="8408670" cy="3668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831009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376DE60-0497-FFB6-1998-90812841B3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2040" y="669606"/>
            <a:ext cx="9833610" cy="621983"/>
          </a:xfr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>
            <a:normAutofit fontScale="90000"/>
          </a:bodyPr>
          <a:lstStyle/>
          <a:p>
            <a:r>
              <a:rPr lang="de-BA" sz="2800" dirty="0"/>
              <a:t>Podkonstrukcija je veoma važna, jer je ona ključna za otpornost na vjetar.</a:t>
            </a:r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58B8A79B-C79A-CCBB-D86E-1DE496FADBB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837055"/>
            <a:ext cx="6751320" cy="4351338"/>
          </a:xfr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08B3C777-00CB-D788-3CE7-04F53FD825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0870" y="1848167"/>
            <a:ext cx="3392920" cy="416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820831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8418F8-D0A6-F3F8-3BDF-165F370BE3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0D55783-14E1-88CC-2DCE-37F168442BA5}"/>
              </a:ext>
            </a:extLst>
          </p:cNvPr>
          <p:cNvSpPr txBox="1"/>
          <p:nvPr/>
        </p:nvSpPr>
        <p:spPr>
          <a:xfrm>
            <a:off x="412897" y="513528"/>
            <a:ext cx="1138747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ctr">
              <a:buClr>
                <a:srgbClr val="ABBE29"/>
              </a:buClr>
              <a:buSzPts val="1100"/>
              <a:tabLst>
                <a:tab pos="534670" algn="l"/>
              </a:tabLst>
            </a:pPr>
            <a:r>
              <a:rPr lang="bs-Latn-BA" sz="3200" b="1" spc="-5" noProof="0" dirty="0">
                <a:ln>
                  <a:solidFill>
                    <a:sysClr val="windowText" lastClr="000000"/>
                  </a:solidFill>
                </a:ln>
                <a:solidFill>
                  <a:srgbClr val="92D050"/>
                </a:solidFill>
                <a:effectLst/>
                <a:latin typeface="+mn-lt"/>
                <a:ea typeface="Arial Black" panose="020B0A04020102020204" pitchFamily="34" charset="0"/>
                <a:cs typeface="Arial Black" panose="020B0A04020102020204" pitchFamily="34" charset="0"/>
              </a:rPr>
              <a:t>6. KORAK</a:t>
            </a:r>
          </a:p>
          <a:p>
            <a:pPr marL="0" lvl="1" algn="ctr">
              <a:spcAft>
                <a:spcPts val="1000"/>
              </a:spcAft>
              <a:buClr>
                <a:schemeClr val="tx1"/>
              </a:buClr>
              <a:buSzPct val="100000"/>
              <a:tabLst>
                <a:tab pos="534670" algn="l"/>
              </a:tabLst>
            </a:pPr>
            <a:r>
              <a:rPr lang="bs-Latn-BA" sz="3200" b="1" dirty="0">
                <a:ln>
                  <a:solidFill>
                    <a:sysClr val="windowText" lastClr="000000"/>
                  </a:solidFill>
                </a:ln>
                <a:solidFill>
                  <a:srgbClr val="92D050"/>
                </a:solidFill>
              </a:rPr>
              <a:t>Priključenje elektrane na mrežu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0DA1900-458F-9ABD-7D2D-5F3A5BFB45D2}"/>
              </a:ext>
            </a:extLst>
          </p:cNvPr>
          <p:cNvSpPr txBox="1"/>
          <p:nvPr/>
        </p:nvSpPr>
        <p:spPr>
          <a:xfrm>
            <a:off x="886046" y="1635491"/>
            <a:ext cx="10419907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s-Latn-BA" sz="2000" noProof="0" dirty="0"/>
              <a:t>Z</a:t>
            </a:r>
            <a:r>
              <a:rPr lang="bs-Latn-BA" sz="2000" b="1" noProof="0" dirty="0"/>
              <a:t>a priključenje elektrane na distributivnu mrežu </a:t>
            </a:r>
            <a:r>
              <a:rPr lang="bs-Latn-BA" sz="2000" noProof="0" dirty="0"/>
              <a:t>potrebno je kod ODS-a </a:t>
            </a:r>
            <a:r>
              <a:rPr lang="bs-Latn-BA" sz="2000" b="1" noProof="0" dirty="0">
                <a:solidFill>
                  <a:srgbClr val="008E40"/>
                </a:solidFill>
              </a:rPr>
              <a:t>podnijeti zahtjev za priključenje i probni rad </a:t>
            </a:r>
            <a:r>
              <a:rPr lang="bs-Latn-BA" sz="2000" dirty="0">
                <a:solidFill>
                  <a:srgbClr val="008E40"/>
                </a:solidFill>
                <a:ea typeface="Tahoma" panose="020B0604030504040204" pitchFamily="34" charset="0"/>
              </a:rPr>
              <a:t>i dostaviti </a:t>
            </a:r>
            <a:r>
              <a:rPr lang="bs-Latn-BA" sz="2000" b="1" dirty="0">
                <a:solidFill>
                  <a:srgbClr val="008E40"/>
                </a:solidFill>
                <a:ea typeface="Tahoma" panose="020B0604030504040204" pitchFamily="34" charset="0"/>
              </a:rPr>
              <a:t>završnu tehničku dokumentaciju, potrebnu za priključenje elektrane na mrežu, koju je izradio izvođač radova </a:t>
            </a:r>
            <a:r>
              <a:rPr lang="bs-Latn-BA" sz="2000" dirty="0">
                <a:solidFill>
                  <a:srgbClr val="008E40"/>
                </a:solidFill>
                <a:ea typeface="Tahoma" panose="020B0604030504040204" pitchFamily="34" charset="0"/>
              </a:rPr>
              <a:t>nakon završetka izgradnje SE.</a:t>
            </a:r>
          </a:p>
          <a:p>
            <a:endParaRPr lang="bs-Latn-BA" sz="2000" b="1" noProof="0" dirty="0"/>
          </a:p>
          <a:p>
            <a:r>
              <a:rPr lang="bs-Latn-BA" sz="2000" b="1" dirty="0">
                <a:ea typeface="Tahoma" panose="020B0604030504040204" pitchFamily="34" charset="0"/>
              </a:rPr>
              <a:t>Elektrodistribucija vrši ugradnju mjernog uređaja (brojila</a:t>
            </a:r>
            <a:r>
              <a:rPr lang="bs-Latn-BA" sz="2000" dirty="0">
                <a:ea typeface="Tahoma" panose="020B0604030504040204" pitchFamily="34" charset="0"/>
              </a:rPr>
              <a:t>)</a:t>
            </a:r>
            <a:r>
              <a:rPr lang="bs-Latn-BA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uz prisustvo krajnjeg kupca, stavlja priključak pod napon, čime započinje korištenje distributivne mreže.</a:t>
            </a:r>
            <a:r>
              <a:rPr lang="de-BA" sz="2000" dirty="0">
                <a:effectLst/>
              </a:rPr>
              <a:t> </a:t>
            </a:r>
            <a:r>
              <a:rPr lang="de-BA" dirty="0">
                <a:effectLst/>
              </a:rPr>
              <a:t>(Cijena za elektrane do 10,8 kW je oko 1200KM)</a:t>
            </a:r>
            <a:endParaRPr lang="en-GB" sz="2000" dirty="0">
              <a:ea typeface="Tahoma" panose="020B0604030504040204" pitchFamily="34" charset="0"/>
            </a:endParaRPr>
          </a:p>
          <a:p>
            <a:endParaRPr lang="bs-Latn-BA" sz="2000" noProof="0" dirty="0"/>
          </a:p>
          <a:p>
            <a:r>
              <a:rPr lang="bs-Latn-BA" sz="2000" dirty="0"/>
              <a:t>T</a:t>
            </a:r>
            <a:r>
              <a:rPr lang="bs-Latn-BA" sz="2000" noProof="0" dirty="0"/>
              <a:t>okom probnog rada kupac je dužan provesti sva mjerenja prema Programu ispitivanja i probnog rada, te </a:t>
            </a:r>
            <a:r>
              <a:rPr lang="bs-Latn-BA" sz="2000" b="1" noProof="0" dirty="0"/>
              <a:t>u roku od 15 dana dostaviti ODS-u izvještaj o ispitivanjima, </a:t>
            </a:r>
            <a:r>
              <a:rPr lang="bs-Latn-BA" sz="2000" noProof="0" dirty="0"/>
              <a:t>uz </a:t>
            </a:r>
            <a:r>
              <a:rPr lang="bs-Latn-BA" sz="2000" b="1" noProof="0" dirty="0"/>
              <a:t>izjavu da je objekat spreman za trajni pogon. </a:t>
            </a:r>
            <a:r>
              <a:rPr lang="bs-Latn-BA" sz="2000" dirty="0"/>
              <a:t>Mjerenja vrši firma koja je za to </a:t>
            </a:r>
            <a:r>
              <a:rPr lang="bs-Latn-BA" sz="2000" dirty="0" err="1"/>
              <a:t>ovalštena</a:t>
            </a:r>
            <a:r>
              <a:rPr lang="bs-Latn-BA" sz="2000" dirty="0"/>
              <a:t>. </a:t>
            </a:r>
            <a:endParaRPr lang="bs-Latn-BA" sz="2000" noProof="0" dirty="0"/>
          </a:p>
          <a:p>
            <a:endParaRPr lang="bs-Latn-BA" sz="2000" b="1" noProof="0" dirty="0"/>
          </a:p>
          <a:p>
            <a:r>
              <a:rPr lang="bs-Latn-BA" sz="2000" b="1" noProof="0" dirty="0"/>
              <a:t>Nakon uvida u dokumentaciju i pregleda priključka, Komisija za interni tehnički pregled potvrđuje spremnost elektrane za trajni pogon. </a:t>
            </a:r>
          </a:p>
          <a:p>
            <a:endParaRPr lang="bs-Latn-BA" sz="2000" noProof="0" dirty="0"/>
          </a:p>
          <a:p>
            <a:r>
              <a:rPr lang="bs-Latn-BA" sz="2000" noProof="0" dirty="0">
                <a:solidFill>
                  <a:srgbClr val="FF0000"/>
                </a:solidFill>
              </a:rPr>
              <a:t>Ako kupac ne dostavi dokumentaciju u roku, ODS pokreće postupak isključenja elektrane sa mreže</a:t>
            </a:r>
            <a:r>
              <a:rPr lang="bs-Latn-BA" sz="2000" noProof="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92541529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612460C-D394-614D-DFDC-7F175446FE92}"/>
              </a:ext>
            </a:extLst>
          </p:cNvPr>
          <p:cNvSpPr txBox="1"/>
          <p:nvPr/>
        </p:nvSpPr>
        <p:spPr>
          <a:xfrm>
            <a:off x="1033572" y="2280730"/>
            <a:ext cx="10124855" cy="27084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s-Latn-BA" sz="2000" noProof="0" dirty="0"/>
              <a:t>Nakon izvršenih funkcionalnih ispitivanja elektrane (probnog rada), potrebno je:</a:t>
            </a:r>
          </a:p>
          <a:p>
            <a:endParaRPr lang="bs-Latn-BA" sz="2000" noProof="0" dirty="0"/>
          </a:p>
          <a:p>
            <a:pPr marL="720000" indent="-285750">
              <a:buFont typeface="Wingdings" panose="05000000000000000000" pitchFamily="2" charset="2"/>
              <a:buChar char="Ø"/>
            </a:pPr>
            <a:r>
              <a:rPr lang="bs-Latn-BA" sz="2000" noProof="0" dirty="0">
                <a:ea typeface="Tahoma" panose="020B0604030504040204" pitchFamily="34" charset="0"/>
              </a:rPr>
              <a:t>Nakon završetka izgradnje elektrane za koju je izdata elektroenergetska saglasnost, nadležna </a:t>
            </a:r>
            <a:r>
              <a:rPr lang="bs-Latn-BA" sz="2000" noProof="0" dirty="0">
                <a:solidFill>
                  <a:srgbClr val="FF0000"/>
                </a:solidFill>
                <a:ea typeface="Tahoma" panose="020B0604030504040204" pitchFamily="34" charset="0"/>
              </a:rPr>
              <a:t>elektrodistribucija/ODS  i prosumer </a:t>
            </a:r>
            <a:r>
              <a:rPr lang="bs-Latn-BA" sz="2000" noProof="0" dirty="0">
                <a:ea typeface="Tahoma" panose="020B0604030504040204" pitchFamily="34" charset="0"/>
              </a:rPr>
              <a:t>zaključuju </a:t>
            </a:r>
            <a:r>
              <a:rPr lang="bs-Latn-BA" sz="2000" b="1" noProof="0" dirty="0">
                <a:ea typeface="Tahoma" panose="020B0604030504040204" pitchFamily="34" charset="0"/>
              </a:rPr>
              <a:t>Ugovor o korištenju distributivne mreže.</a:t>
            </a:r>
            <a:endParaRPr lang="bs-Latn-BA" sz="2000" noProof="0" dirty="0">
              <a:ea typeface="Tahoma" panose="020B0604030504040204" pitchFamily="34" charset="0"/>
            </a:endParaRPr>
          </a:p>
          <a:p>
            <a:pPr marL="720000" indent="-285750">
              <a:buFont typeface="Wingdings" panose="05000000000000000000" pitchFamily="2" charset="2"/>
              <a:buChar char="Ø"/>
            </a:pPr>
            <a:endParaRPr lang="bs-Latn-BA" sz="1000" noProof="0" dirty="0">
              <a:ea typeface="Tahoma" panose="020B0604030504040204" pitchFamily="34" charset="0"/>
            </a:endParaRPr>
          </a:p>
          <a:p>
            <a:pPr marL="720000" indent="-285750">
              <a:buFont typeface="Wingdings" panose="05000000000000000000" pitchFamily="2" charset="2"/>
              <a:buChar char="Ø"/>
            </a:pPr>
            <a:r>
              <a:rPr lang="bs-Latn-BA" sz="2000" noProof="0" dirty="0">
                <a:ea typeface="Tahoma" panose="020B0604030504040204" pitchFamily="34" charset="0"/>
              </a:rPr>
              <a:t>Nakon zaključenja Ugovora o korištenju distributivne mreže,</a:t>
            </a:r>
            <a:r>
              <a:rPr lang="bs-Latn-BA" sz="2000" noProof="0" dirty="0">
                <a:solidFill>
                  <a:srgbClr val="FF0000"/>
                </a:solidFill>
                <a:ea typeface="Tahoma" panose="020B0604030504040204" pitchFamily="34" charset="0"/>
              </a:rPr>
              <a:t> snabdjevač i prosumer </a:t>
            </a:r>
            <a:r>
              <a:rPr lang="bs-Latn-BA" sz="2000" noProof="0" dirty="0">
                <a:ea typeface="Tahoma" panose="020B0604030504040204" pitchFamily="34" charset="0"/>
              </a:rPr>
              <a:t>zaključuju </a:t>
            </a:r>
            <a:r>
              <a:rPr lang="bs-Latn-BA" sz="2000" b="1" noProof="0" dirty="0">
                <a:ea typeface="Tahoma" panose="020B0604030504040204" pitchFamily="34" charset="0"/>
              </a:rPr>
              <a:t>Ugovor </a:t>
            </a:r>
            <a:r>
              <a:rPr lang="bs-Latn-BA" sz="2000" b="1" noProof="0" dirty="0"/>
              <a:t>o snabdijevanju električnom energijom </a:t>
            </a:r>
            <a:r>
              <a:rPr lang="bs-Latn-BA" sz="2000" noProof="0" dirty="0"/>
              <a:t>uz izbor modela obračuna (neto mjerenje ili neto obračun). </a:t>
            </a:r>
            <a:endParaRPr lang="bs-Latn-BA" sz="2000" b="1" noProof="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8DCAFAD-AF47-EF2B-7319-5D9A83747D6F}"/>
              </a:ext>
            </a:extLst>
          </p:cNvPr>
          <p:cNvSpPr txBox="1"/>
          <p:nvPr/>
        </p:nvSpPr>
        <p:spPr>
          <a:xfrm>
            <a:off x="1033572" y="745407"/>
            <a:ext cx="966499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s-Latn-BA" sz="2400" b="1" noProof="0" dirty="0"/>
              <a:t>Zaključivanje ugovora o korištenju distributivne mreže i snabdijevanju električnom energijom </a:t>
            </a:r>
          </a:p>
        </p:txBody>
      </p:sp>
    </p:spTree>
    <p:extLst>
      <p:ext uri="{BB962C8B-B14F-4D97-AF65-F5344CB8AC3E}">
        <p14:creationId xmlns:p14="http://schemas.microsoft.com/office/powerpoint/2010/main" val="290972158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4AEBCB6-EB7F-BAE4-E467-8E2C0CF0B0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18159"/>
            <a:ext cx="10515600" cy="1325563"/>
          </a:xfrm>
        </p:spPr>
        <p:txBody>
          <a:bodyPr>
            <a:normAutofit/>
          </a:bodyPr>
          <a:lstStyle/>
          <a:p>
            <a:r>
              <a:rPr lang="bs-Latn-BA" sz="3600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Kako se vrši obračun električne energije za </a:t>
            </a:r>
            <a:r>
              <a:rPr lang="bs-Latn-BA" sz="3600" b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prosumere</a:t>
            </a:r>
            <a:endParaRPr lang="de-BA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7A11D3E-4560-BC5E-6A13-68C5FF6762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bs-Latn-BA" sz="2000" u="sng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Za obračun se primjenjuju dvije šeme:</a:t>
            </a:r>
            <a:endParaRPr lang="de-BA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bs-Latn-BA" sz="20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Neto mjerenje</a:t>
            </a:r>
            <a:r>
              <a:rPr lang="bs-Latn-BA" sz="2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 mogu odabrati vlasnici solarnih elektrana instalirane snage do </a:t>
            </a:r>
            <a:r>
              <a:rPr lang="bs-Latn-BA" sz="20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10,8 kW,</a:t>
            </a:r>
            <a:r>
              <a:rPr lang="bs-Latn-BA" sz="2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na period od </a:t>
            </a:r>
            <a:r>
              <a:rPr lang="bs-Latn-BA" sz="20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10 godina</a:t>
            </a:r>
            <a:r>
              <a:rPr lang="bs-Latn-BA" sz="2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. Višak proizvedene energije prenosi se kao </a:t>
            </a:r>
            <a:r>
              <a:rPr lang="bs-Latn-BA" sz="20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energetski kredit (kWh) koji se </a:t>
            </a:r>
            <a:r>
              <a:rPr lang="bs-Latn-BA" sz="2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koristi za umanjenje buduće potrošnje.</a:t>
            </a:r>
            <a:endParaRPr lang="de-BA" sz="20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bs-Latn-BA" sz="20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Neto obračun</a:t>
            </a:r>
            <a:r>
              <a:rPr lang="bs-Latn-BA" sz="2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 se primjenjuje za elektrane od 10,8  kW. Višak proizvedene energije prenosi se kao </a:t>
            </a:r>
            <a:r>
              <a:rPr lang="bs-Latn-BA" sz="20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novčani kredit (KM)</a:t>
            </a:r>
            <a:r>
              <a:rPr lang="bs-Latn-BA" sz="2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, umanjen za 5%, i koristi za umanjenje budućih računa.</a:t>
            </a:r>
            <a:endParaRPr lang="de-BA" sz="20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de-BA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bs-Latn-BA" sz="2000" u="sng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Obračun se vrši mjesečno:</a:t>
            </a:r>
            <a:endParaRPr lang="de-BA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bs-Latn-BA" sz="2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ako je potrošnja veća od proizvodnje, plaća se samo razlika;</a:t>
            </a:r>
            <a:endParaRPr lang="de-BA" sz="20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bs-Latn-BA" sz="2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ako je proizvodnja veća od potrošnje, višak se prenosi u naredni mjesec kao kredit</a:t>
            </a:r>
            <a:r>
              <a:rPr lang="bs-Latn-BA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.</a:t>
            </a: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endParaRPr lang="bs-Latn-BA" sz="1800" dirty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0" lvl="0" indent="0">
              <a:buSzPts val="1000"/>
              <a:buNone/>
              <a:tabLst>
                <a:tab pos="457200" algn="l"/>
              </a:tabLst>
            </a:pPr>
            <a:r>
              <a:rPr lang="bs-Latn-BA" sz="18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Ako na godišnjem nivou proizvedemo više energije nego sto nam treba to nam neće biti plaćeno.</a:t>
            </a:r>
            <a:endParaRPr lang="de-BA" sz="1800" b="1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de-BA" dirty="0"/>
          </a:p>
        </p:txBody>
      </p:sp>
    </p:spTree>
    <p:extLst>
      <p:ext uri="{BB962C8B-B14F-4D97-AF65-F5344CB8AC3E}">
        <p14:creationId xmlns:p14="http://schemas.microsoft.com/office/powerpoint/2010/main" val="6771053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A872456-8E30-3FC3-3B28-B6726304D482}"/>
              </a:ext>
            </a:extLst>
          </p:cNvPr>
          <p:cNvSpPr txBox="1"/>
          <p:nvPr/>
        </p:nvSpPr>
        <p:spPr>
          <a:xfrm>
            <a:off x="422222" y="580676"/>
            <a:ext cx="592410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ctr">
              <a:buClr>
                <a:srgbClr val="ABBE29"/>
              </a:buClr>
              <a:buSzPts val="1100"/>
              <a:tabLst>
                <a:tab pos="534670" algn="l"/>
              </a:tabLst>
            </a:pPr>
            <a:r>
              <a:rPr lang="bs-Latn-BA" sz="3200" b="1" spc="-5" noProof="0" dirty="0">
                <a:ln>
                  <a:solidFill>
                    <a:sysClr val="windowText" lastClr="000000"/>
                  </a:solidFill>
                </a:ln>
                <a:solidFill>
                  <a:srgbClr val="92D050"/>
                </a:solidFill>
                <a:effectLst/>
                <a:latin typeface="+mn-lt"/>
                <a:ea typeface="Arial Black" panose="020B0A04020102020204" pitchFamily="34" charset="0"/>
                <a:cs typeface="Arial Black" panose="020B0A04020102020204" pitchFamily="34" charset="0"/>
              </a:rPr>
              <a:t>7. KORAK</a:t>
            </a:r>
          </a:p>
          <a:p>
            <a:pPr marL="0" lvl="1" algn="ctr">
              <a:spcAft>
                <a:spcPts val="1000"/>
              </a:spcAft>
              <a:buClr>
                <a:schemeClr val="tx1"/>
              </a:buClr>
              <a:buSzPct val="100000"/>
              <a:tabLst>
                <a:tab pos="534670" algn="l"/>
              </a:tabLst>
            </a:pPr>
            <a:r>
              <a:rPr lang="bs-Latn-BA" sz="3200" b="1" dirty="0">
                <a:ln>
                  <a:solidFill>
                    <a:sysClr val="windowText" lastClr="000000"/>
                  </a:solidFill>
                </a:ln>
                <a:solidFill>
                  <a:srgbClr val="92D050"/>
                </a:solidFill>
              </a:rPr>
              <a:t>Sticanje statusa prosumera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8CE5995-E23D-C7F2-B626-2DD0600CAB47}"/>
              </a:ext>
            </a:extLst>
          </p:cNvPr>
          <p:cNvSpPr txBox="1"/>
          <p:nvPr/>
        </p:nvSpPr>
        <p:spPr>
          <a:xfrm>
            <a:off x="888746" y="2178315"/>
            <a:ext cx="4991060" cy="36317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2255"/>
            <a:r>
              <a:rPr lang="bs-Latn-BA" sz="2000" dirty="0">
                <a:effectLst/>
                <a:latin typeface="+mn-lt"/>
                <a:ea typeface="Tahoma" panose="020B0604030504040204" pitchFamily="34" charset="0"/>
              </a:rPr>
              <a:t>Za sticanje statusa prosumera, </a:t>
            </a:r>
            <a:r>
              <a:rPr lang="bs-Latn-BA" sz="2000" dirty="0">
                <a:ea typeface="Tahoma" panose="020B0604030504040204" pitchFamily="34" charset="0"/>
              </a:rPr>
              <a:t>nadležnoj </a:t>
            </a:r>
            <a:r>
              <a:rPr lang="bs-Latn-BA" sz="2000" spc="-10" dirty="0">
                <a:ea typeface="Tahoma" panose="020B0604030504040204" pitchFamily="34" charset="0"/>
              </a:rPr>
              <a:t>elektrodistribuciji </a:t>
            </a:r>
            <a:r>
              <a:rPr lang="bs-Latn-BA" sz="2000" dirty="0">
                <a:effectLst/>
                <a:latin typeface="+mn-lt"/>
                <a:ea typeface="Tahoma" panose="020B0604030504040204" pitchFamily="34" charset="0"/>
              </a:rPr>
              <a:t>se podnosi</a:t>
            </a:r>
            <a:r>
              <a:rPr lang="bs-Latn-BA" sz="2000" dirty="0">
                <a:ea typeface="Tahoma" panose="020B0604030504040204" pitchFamily="34" charset="0"/>
              </a:rPr>
              <a:t> </a:t>
            </a:r>
            <a:r>
              <a:rPr lang="bs-Latn-BA" sz="2000" dirty="0">
                <a:effectLst/>
                <a:latin typeface="+mn-lt"/>
                <a:ea typeface="Tahoma" panose="020B0604030504040204" pitchFamily="34" charset="0"/>
              </a:rPr>
              <a:t>Zahtjev za sticanje statusa prosumera.</a:t>
            </a:r>
          </a:p>
          <a:p>
            <a:pPr marL="262255">
              <a:lnSpc>
                <a:spcPct val="100000"/>
              </a:lnSpc>
              <a:buNone/>
            </a:pPr>
            <a:endParaRPr lang="bs-Latn-BA" sz="2000" dirty="0">
              <a:effectLst/>
              <a:latin typeface="+mn-lt"/>
              <a:ea typeface="Tahoma" panose="020B0604030504040204" pitchFamily="34" charset="0"/>
            </a:endParaRPr>
          </a:p>
          <a:p>
            <a:pPr marL="262255">
              <a:lnSpc>
                <a:spcPct val="100000"/>
              </a:lnSpc>
              <a:buNone/>
            </a:pPr>
            <a:r>
              <a:rPr lang="bs-Latn-BA" sz="2000" dirty="0">
                <a:effectLst/>
                <a:latin typeface="+mn-lt"/>
                <a:ea typeface="Tahoma" panose="020B0604030504040204" pitchFamily="34" charset="0"/>
              </a:rPr>
              <a:t>Uslovi</a:t>
            </a:r>
            <a:r>
              <a:rPr lang="bs-Latn-BA" sz="2000" spc="-35" dirty="0">
                <a:effectLst/>
                <a:latin typeface="+mn-lt"/>
                <a:ea typeface="Tahoma" panose="020B0604030504040204" pitchFamily="34" charset="0"/>
              </a:rPr>
              <a:t> </a:t>
            </a:r>
            <a:r>
              <a:rPr lang="bs-Latn-BA" sz="2000" dirty="0">
                <a:effectLst/>
                <a:latin typeface="+mn-lt"/>
                <a:ea typeface="Tahoma" panose="020B0604030504040204" pitchFamily="34" charset="0"/>
              </a:rPr>
              <a:t>za</a:t>
            </a:r>
            <a:r>
              <a:rPr lang="bs-Latn-BA" sz="2000" spc="-30" dirty="0">
                <a:effectLst/>
                <a:latin typeface="+mn-lt"/>
                <a:ea typeface="Tahoma" panose="020B0604030504040204" pitchFamily="34" charset="0"/>
              </a:rPr>
              <a:t> </a:t>
            </a:r>
            <a:r>
              <a:rPr lang="bs-Latn-BA" sz="2000" dirty="0">
                <a:effectLst/>
                <a:latin typeface="+mn-lt"/>
                <a:ea typeface="Tahoma" panose="020B0604030504040204" pitchFamily="34" charset="0"/>
              </a:rPr>
              <a:t>sticanje</a:t>
            </a:r>
            <a:r>
              <a:rPr lang="bs-Latn-BA" sz="2000" spc="-30" dirty="0">
                <a:effectLst/>
                <a:latin typeface="+mn-lt"/>
                <a:ea typeface="Tahoma" panose="020B0604030504040204" pitchFamily="34" charset="0"/>
              </a:rPr>
              <a:t> </a:t>
            </a:r>
            <a:r>
              <a:rPr lang="bs-Latn-BA" sz="2000" dirty="0">
                <a:effectLst/>
                <a:latin typeface="+mn-lt"/>
                <a:ea typeface="Tahoma" panose="020B0604030504040204" pitchFamily="34" charset="0"/>
              </a:rPr>
              <a:t>statusa</a:t>
            </a:r>
            <a:r>
              <a:rPr lang="bs-Latn-BA" sz="2000" spc="-30" dirty="0">
                <a:effectLst/>
                <a:latin typeface="+mn-lt"/>
                <a:ea typeface="Tahoma" panose="020B0604030504040204" pitchFamily="34" charset="0"/>
              </a:rPr>
              <a:t> </a:t>
            </a:r>
            <a:r>
              <a:rPr lang="bs-Latn-BA" sz="2000" dirty="0">
                <a:effectLst/>
                <a:latin typeface="+mn-lt"/>
                <a:ea typeface="Tahoma" panose="020B0604030504040204" pitchFamily="34" charset="0"/>
              </a:rPr>
              <a:t>prosumera</a:t>
            </a:r>
            <a:r>
              <a:rPr lang="bs-Latn-BA" sz="2000" spc="-30" dirty="0">
                <a:effectLst/>
                <a:latin typeface="+mn-lt"/>
                <a:ea typeface="Tahoma" panose="020B0604030504040204" pitchFamily="34" charset="0"/>
              </a:rPr>
              <a:t> </a:t>
            </a:r>
            <a:r>
              <a:rPr lang="bs-Latn-BA" sz="2000" spc="-25" dirty="0">
                <a:effectLst/>
                <a:latin typeface="+mn-lt"/>
                <a:ea typeface="Tahoma" panose="020B0604030504040204" pitchFamily="34" charset="0"/>
              </a:rPr>
              <a:t>su:</a:t>
            </a:r>
            <a:endParaRPr lang="bs-Latn-BA" sz="2000" dirty="0">
              <a:effectLst/>
              <a:latin typeface="+mn-lt"/>
              <a:ea typeface="Tahoma" panose="020B0604030504040204" pitchFamily="34" charset="0"/>
            </a:endParaRPr>
          </a:p>
          <a:p>
            <a:pPr marL="720000" lvl="0" indent="-342900">
              <a:buFont typeface="Wingdings" panose="05000000000000000000" pitchFamily="2" charset="2"/>
              <a:buChar char="Ø"/>
              <a:tabLst>
                <a:tab pos="435610" algn="l"/>
              </a:tabLst>
            </a:pPr>
            <a:r>
              <a:rPr lang="bs-Latn-BA" sz="2000" dirty="0">
                <a:effectLst/>
                <a:latin typeface="+mn-lt"/>
                <a:ea typeface="Tahoma" panose="020B0604030504040204" pitchFamily="34" charset="0"/>
              </a:rPr>
              <a:t>da</a:t>
            </a:r>
            <a:r>
              <a:rPr lang="bs-Latn-BA" sz="2000" spc="140" dirty="0">
                <a:effectLst/>
                <a:latin typeface="+mn-lt"/>
                <a:ea typeface="Tahoma" panose="020B0604030504040204" pitchFamily="34" charset="0"/>
              </a:rPr>
              <a:t> </a:t>
            </a:r>
            <a:r>
              <a:rPr lang="bs-Latn-BA" sz="2000" dirty="0">
                <a:effectLst/>
                <a:latin typeface="+mn-lt"/>
                <a:ea typeface="Tahoma" panose="020B0604030504040204" pitchFamily="34" charset="0"/>
              </a:rPr>
              <a:t>je</a:t>
            </a:r>
            <a:r>
              <a:rPr lang="bs-Latn-BA" sz="2000" spc="140" dirty="0">
                <a:effectLst/>
                <a:latin typeface="+mn-lt"/>
                <a:ea typeface="Tahoma" panose="020B0604030504040204" pitchFamily="34" charset="0"/>
              </a:rPr>
              <a:t> </a:t>
            </a:r>
            <a:r>
              <a:rPr lang="bs-Latn-BA" sz="2000" dirty="0">
                <a:effectLst/>
                <a:latin typeface="+mn-lt"/>
                <a:ea typeface="Tahoma" panose="020B0604030504040204" pitchFamily="34" charset="0"/>
              </a:rPr>
              <a:t>solarna</a:t>
            </a:r>
            <a:r>
              <a:rPr lang="bs-Latn-BA" sz="2000" spc="140" dirty="0">
                <a:effectLst/>
                <a:latin typeface="+mn-lt"/>
                <a:ea typeface="Tahoma" panose="020B0604030504040204" pitchFamily="34" charset="0"/>
              </a:rPr>
              <a:t> </a:t>
            </a:r>
            <a:r>
              <a:rPr lang="bs-Latn-BA" sz="2000" dirty="0">
                <a:effectLst/>
                <a:latin typeface="+mn-lt"/>
                <a:ea typeface="Tahoma" panose="020B0604030504040204" pitchFamily="34" charset="0"/>
              </a:rPr>
              <a:t>elektrana</a:t>
            </a:r>
            <a:r>
              <a:rPr lang="bs-Latn-BA" sz="2000" spc="145" dirty="0">
                <a:effectLst/>
                <a:latin typeface="+mn-lt"/>
                <a:ea typeface="Tahoma" panose="020B0604030504040204" pitchFamily="34" charset="0"/>
              </a:rPr>
              <a:t> </a:t>
            </a:r>
            <a:r>
              <a:rPr lang="bs-Latn-BA" sz="2000" dirty="0">
                <a:effectLst/>
                <a:latin typeface="+mn-lt"/>
                <a:ea typeface="Tahoma" panose="020B0604030504040204" pitchFamily="34" charset="0"/>
              </a:rPr>
              <a:t>priključena</a:t>
            </a:r>
            <a:r>
              <a:rPr lang="bs-Latn-BA" sz="2000" spc="140" dirty="0">
                <a:effectLst/>
                <a:latin typeface="+mn-lt"/>
                <a:ea typeface="Tahoma" panose="020B0604030504040204" pitchFamily="34" charset="0"/>
              </a:rPr>
              <a:t> </a:t>
            </a:r>
            <a:r>
              <a:rPr lang="bs-Latn-BA" sz="2000" dirty="0">
                <a:effectLst/>
                <a:latin typeface="+mn-lt"/>
                <a:ea typeface="Tahoma" panose="020B0604030504040204" pitchFamily="34" charset="0"/>
              </a:rPr>
              <a:t>na</a:t>
            </a:r>
            <a:r>
              <a:rPr lang="bs-Latn-BA" sz="2000" spc="140" dirty="0">
                <a:effectLst/>
                <a:latin typeface="+mn-lt"/>
                <a:ea typeface="Tahoma" panose="020B0604030504040204" pitchFamily="34" charset="0"/>
              </a:rPr>
              <a:t> </a:t>
            </a:r>
            <a:r>
              <a:rPr lang="bs-Latn-BA" sz="2000" dirty="0">
                <a:effectLst/>
                <a:latin typeface="+mn-lt"/>
                <a:ea typeface="Tahoma" panose="020B0604030504040204" pitchFamily="34" charset="0"/>
              </a:rPr>
              <a:t>distributivnu</a:t>
            </a:r>
            <a:r>
              <a:rPr lang="bs-Latn-BA" sz="2000" spc="140" dirty="0">
                <a:effectLst/>
                <a:latin typeface="+mn-lt"/>
                <a:ea typeface="Tahoma" panose="020B0604030504040204" pitchFamily="34" charset="0"/>
              </a:rPr>
              <a:t> </a:t>
            </a:r>
            <a:r>
              <a:rPr lang="bs-Latn-BA" sz="2000" dirty="0">
                <a:effectLst/>
                <a:latin typeface="+mn-lt"/>
                <a:ea typeface="Tahoma" panose="020B0604030504040204" pitchFamily="34" charset="0"/>
              </a:rPr>
              <a:t>mrežu,</a:t>
            </a:r>
            <a:endParaRPr lang="bs-Latn-BA" sz="2000" spc="145" dirty="0">
              <a:ea typeface="Tahoma" panose="020B0604030504040204" pitchFamily="34" charset="0"/>
            </a:endParaRPr>
          </a:p>
          <a:p>
            <a:pPr marL="720000" lvl="0" indent="-342900">
              <a:buFont typeface="Wingdings" panose="05000000000000000000" pitchFamily="2" charset="2"/>
              <a:buChar char="Ø"/>
              <a:tabLst>
                <a:tab pos="435610" algn="l"/>
              </a:tabLst>
            </a:pPr>
            <a:endParaRPr lang="bs-Latn-BA" sz="1000" dirty="0">
              <a:effectLst/>
              <a:latin typeface="+mn-lt"/>
              <a:ea typeface="Tahoma" panose="020B0604030504040204" pitchFamily="34" charset="0"/>
            </a:endParaRPr>
          </a:p>
          <a:p>
            <a:pPr marL="720000" marR="260985" lvl="0" indent="-342900">
              <a:lnSpc>
                <a:spcPct val="100000"/>
              </a:lnSpc>
              <a:buFont typeface="Wingdings" panose="05000000000000000000" pitchFamily="2" charset="2"/>
              <a:buChar char="Ø"/>
              <a:tabLst>
                <a:tab pos="431165" algn="l"/>
              </a:tabLst>
            </a:pPr>
            <a:r>
              <a:rPr lang="bs-Latn-BA" sz="2000" dirty="0">
                <a:effectLst/>
                <a:latin typeface="+mn-lt"/>
                <a:ea typeface="Tahoma" panose="020B0604030504040204" pitchFamily="34" charset="0"/>
              </a:rPr>
              <a:t>da je prosumer potpisao: Ugovor o korištenju distributivne mreže i Ugovor</a:t>
            </a:r>
            <a:r>
              <a:rPr lang="bs-Latn-BA" sz="2000" spc="-65" dirty="0">
                <a:effectLst/>
                <a:latin typeface="+mn-lt"/>
                <a:ea typeface="Tahoma" panose="020B0604030504040204" pitchFamily="34" charset="0"/>
              </a:rPr>
              <a:t> </a:t>
            </a:r>
            <a:r>
              <a:rPr lang="bs-Latn-BA" sz="2000" dirty="0">
                <a:effectLst/>
                <a:latin typeface="+mn-lt"/>
                <a:ea typeface="Tahoma" panose="020B0604030504040204" pitchFamily="34" charset="0"/>
              </a:rPr>
              <a:t>o</a:t>
            </a:r>
            <a:r>
              <a:rPr lang="bs-Latn-BA" sz="2000" spc="-65" dirty="0">
                <a:effectLst/>
                <a:latin typeface="+mn-lt"/>
                <a:ea typeface="Tahoma" panose="020B0604030504040204" pitchFamily="34" charset="0"/>
              </a:rPr>
              <a:t> </a:t>
            </a:r>
            <a:r>
              <a:rPr lang="bs-Latn-BA" sz="2000" dirty="0">
                <a:effectLst/>
                <a:latin typeface="+mn-lt"/>
                <a:ea typeface="Tahoma" panose="020B0604030504040204" pitchFamily="34" charset="0"/>
              </a:rPr>
              <a:t>snabdijevanju</a:t>
            </a:r>
            <a:r>
              <a:rPr lang="bs-Latn-BA" sz="2000" spc="-65" dirty="0">
                <a:effectLst/>
                <a:latin typeface="+mn-lt"/>
                <a:ea typeface="Tahoma" panose="020B0604030504040204" pitchFamily="34" charset="0"/>
              </a:rPr>
              <a:t> </a:t>
            </a:r>
            <a:r>
              <a:rPr lang="bs-Latn-BA" sz="2000" dirty="0">
                <a:effectLst/>
                <a:latin typeface="+mn-lt"/>
                <a:ea typeface="Tahoma" panose="020B0604030504040204" pitchFamily="34" charset="0"/>
              </a:rPr>
              <a:t>električnom</a:t>
            </a:r>
            <a:r>
              <a:rPr lang="bs-Latn-BA" sz="2000" spc="-65" dirty="0">
                <a:effectLst/>
                <a:latin typeface="+mn-lt"/>
                <a:ea typeface="Tahoma" panose="020B0604030504040204" pitchFamily="34" charset="0"/>
              </a:rPr>
              <a:t> </a:t>
            </a:r>
            <a:r>
              <a:rPr lang="bs-Latn-BA" sz="2000" dirty="0">
                <a:effectLst/>
                <a:latin typeface="+mn-lt"/>
                <a:ea typeface="Tahoma" panose="020B0604030504040204" pitchFamily="34" charset="0"/>
              </a:rPr>
              <a:t>energijom.</a:t>
            </a:r>
            <a:endParaRPr lang="bs-Latn-BA" sz="2000" dirty="0">
              <a:effectLst/>
              <a:latin typeface="Tahoma" panose="020B0604030504040204" pitchFamily="34" charset="0"/>
              <a:ea typeface="Tahoma" panose="020B0604030504040204" pitchFamily="34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2F3D589-20CA-9B71-2F69-51799400A72F}"/>
              </a:ext>
            </a:extLst>
          </p:cNvPr>
          <p:cNvGrpSpPr/>
          <p:nvPr/>
        </p:nvGrpSpPr>
        <p:grpSpPr>
          <a:xfrm>
            <a:off x="6528391" y="513527"/>
            <a:ext cx="4841277" cy="5876639"/>
            <a:chOff x="2305412" y="595423"/>
            <a:chExt cx="4582796" cy="5603130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F13F295-F2A6-255C-46B3-ED224C02B246}"/>
                </a:ext>
              </a:extLst>
            </p:cNvPr>
            <p:cNvSpPr/>
            <p:nvPr/>
          </p:nvSpPr>
          <p:spPr>
            <a:xfrm>
              <a:off x="2305412" y="595423"/>
              <a:ext cx="4582796" cy="560313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2A93D2BD-2013-C837-6324-D7132059E31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414"/>
            <a:stretch>
              <a:fillRect/>
            </a:stretch>
          </p:blipFill>
          <p:spPr bwMode="auto">
            <a:xfrm>
              <a:off x="2305412" y="659447"/>
              <a:ext cx="4582795" cy="5539105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2522758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10C54C-DDC9-DB49-1125-A9CEDCFE4E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EBBA01CB-7D40-9D4A-C2EF-68342E2BE8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991" r="2046" b="4573"/>
          <a:stretch>
            <a:fillRect/>
          </a:stretch>
        </p:blipFill>
        <p:spPr>
          <a:xfrm>
            <a:off x="5901070" y="559026"/>
            <a:ext cx="4965404" cy="407677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21257DC-912A-A5C1-3C91-43F8A6B2E85B}"/>
              </a:ext>
            </a:extLst>
          </p:cNvPr>
          <p:cNvSpPr txBox="1"/>
          <p:nvPr/>
        </p:nvSpPr>
        <p:spPr>
          <a:xfrm>
            <a:off x="1033351" y="4739802"/>
            <a:ext cx="10125297" cy="160043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bs-Latn-BA" sz="2200" noProof="0" dirty="0"/>
              <a:t>Prosumer proizvedenu energiju prvenstveno koristi za vlastite potrebe, a višak predaje u elektroenergetsku mrežu. </a:t>
            </a:r>
          </a:p>
          <a:p>
            <a:endParaRPr lang="bs-Latn-BA" sz="1000" dirty="0"/>
          </a:p>
          <a:p>
            <a:r>
              <a:rPr lang="bs-Latn-BA" sz="2200" noProof="0" dirty="0"/>
              <a:t>Jednom godišnje (1. aprila) vrši se konačni obračun za prethodnih 12 mjeseci, a neiskorišteni krediti se brišu i ne isplaćuju.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1EE9E94-FF5D-5D41-64E5-45C57BD8563D}"/>
              </a:ext>
            </a:extLst>
          </p:cNvPr>
          <p:cNvSpPr txBox="1"/>
          <p:nvPr/>
        </p:nvSpPr>
        <p:spPr>
          <a:xfrm>
            <a:off x="1033351" y="1322962"/>
            <a:ext cx="4091542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02565" marR="200660">
              <a:lnSpc>
                <a:spcPct val="100000"/>
              </a:lnSpc>
              <a:spcBef>
                <a:spcPts val="200"/>
              </a:spcBef>
              <a:buNone/>
            </a:pPr>
            <a:r>
              <a:rPr lang="bs-Latn-BA" sz="2000" dirty="0">
                <a:solidFill>
                  <a:schemeClr val="tx1"/>
                </a:solidFill>
                <a:effectLst/>
                <a:latin typeface="+mn-lt"/>
                <a:ea typeface="Tahoma" panose="020B0604030504040204" pitchFamily="34" charset="0"/>
              </a:rPr>
              <a:t>Nakon provedenog postupka, elektrodistibucija izdaje </a:t>
            </a:r>
            <a:r>
              <a:rPr lang="bs-Latn-BA" sz="2000" b="1" dirty="0">
                <a:solidFill>
                  <a:schemeClr val="tx1"/>
                </a:solidFill>
                <a:effectLst/>
                <a:latin typeface="+mn-lt"/>
                <a:ea typeface="Tahoma" panose="020B0604030504040204" pitchFamily="34" charset="0"/>
              </a:rPr>
              <a:t>Rješenje o </a:t>
            </a:r>
            <a:r>
              <a:rPr lang="bs-Latn-BA" sz="2000" b="1" spc="-30" dirty="0">
                <a:solidFill>
                  <a:schemeClr val="tx1"/>
                </a:solidFill>
                <a:effectLst/>
                <a:latin typeface="+mn-lt"/>
                <a:ea typeface="Tahoma" panose="020B0604030504040204" pitchFamily="34" charset="0"/>
              </a:rPr>
              <a:t>statusu</a:t>
            </a:r>
            <a:r>
              <a:rPr lang="bs-Latn-BA" sz="2000" b="1" spc="-55" dirty="0">
                <a:solidFill>
                  <a:schemeClr val="tx1"/>
                </a:solidFill>
                <a:effectLst/>
                <a:latin typeface="+mn-lt"/>
                <a:ea typeface="Tahoma" panose="020B0604030504040204" pitchFamily="34" charset="0"/>
              </a:rPr>
              <a:t> </a:t>
            </a:r>
            <a:r>
              <a:rPr lang="bs-Latn-BA" sz="2000" b="1" spc="-30" dirty="0">
                <a:solidFill>
                  <a:schemeClr val="tx1"/>
                </a:solidFill>
                <a:effectLst/>
                <a:latin typeface="+mn-lt"/>
                <a:ea typeface="Tahoma" panose="020B0604030504040204" pitchFamily="34" charset="0"/>
              </a:rPr>
              <a:t>kvalifikovanog</a:t>
            </a:r>
            <a:r>
              <a:rPr lang="bs-Latn-BA" sz="2000" b="1" spc="-55" dirty="0">
                <a:solidFill>
                  <a:schemeClr val="tx1"/>
                </a:solidFill>
                <a:effectLst/>
                <a:latin typeface="+mn-lt"/>
                <a:ea typeface="Tahoma" panose="020B0604030504040204" pitchFamily="34" charset="0"/>
              </a:rPr>
              <a:t> </a:t>
            </a:r>
            <a:r>
              <a:rPr lang="bs-Latn-BA" sz="2000" b="1" spc="-30" dirty="0">
                <a:solidFill>
                  <a:schemeClr val="tx1"/>
                </a:solidFill>
                <a:effectLst/>
                <a:latin typeface="+mn-lt"/>
                <a:ea typeface="Tahoma" panose="020B0604030504040204" pitchFamily="34" charset="0"/>
              </a:rPr>
              <a:t>proizvođača</a:t>
            </a:r>
            <a:r>
              <a:rPr lang="bs-Latn-BA" sz="2000" b="1" spc="-55" dirty="0">
                <a:solidFill>
                  <a:schemeClr val="tx1"/>
                </a:solidFill>
                <a:effectLst/>
                <a:latin typeface="+mn-lt"/>
                <a:ea typeface="Tahoma" panose="020B0604030504040204" pitchFamily="34" charset="0"/>
              </a:rPr>
              <a:t> </a:t>
            </a:r>
            <a:r>
              <a:rPr lang="bs-Latn-BA" sz="2000" b="1" spc="-30" dirty="0">
                <a:solidFill>
                  <a:schemeClr val="tx1"/>
                </a:solidFill>
                <a:effectLst/>
                <a:latin typeface="+mn-lt"/>
                <a:ea typeface="Tahoma" panose="020B0604030504040204" pitchFamily="34" charset="0"/>
              </a:rPr>
              <a:t>električne</a:t>
            </a:r>
            <a:r>
              <a:rPr lang="bs-Latn-BA" sz="2000" b="1" spc="-50" dirty="0">
                <a:solidFill>
                  <a:schemeClr val="tx1"/>
                </a:solidFill>
                <a:effectLst/>
                <a:latin typeface="+mn-lt"/>
                <a:ea typeface="Tahoma" panose="020B0604030504040204" pitchFamily="34" charset="0"/>
              </a:rPr>
              <a:t> </a:t>
            </a:r>
            <a:r>
              <a:rPr lang="bs-Latn-BA" sz="2000" b="1" spc="-30" dirty="0">
                <a:solidFill>
                  <a:schemeClr val="tx1"/>
                </a:solidFill>
                <a:effectLst/>
                <a:latin typeface="+mn-lt"/>
                <a:ea typeface="Tahoma" panose="020B0604030504040204" pitchFamily="34" charset="0"/>
              </a:rPr>
              <a:t>energije</a:t>
            </a:r>
            <a:r>
              <a:rPr lang="bs-Latn-BA" sz="2000" b="1" spc="-55" dirty="0">
                <a:solidFill>
                  <a:schemeClr val="tx1"/>
                </a:solidFill>
                <a:effectLst/>
                <a:latin typeface="+mn-lt"/>
                <a:ea typeface="Tahoma" panose="020B0604030504040204" pitchFamily="34" charset="0"/>
              </a:rPr>
              <a:t> </a:t>
            </a:r>
            <a:r>
              <a:rPr lang="bs-Latn-BA" sz="2000" b="1" spc="-30" dirty="0">
                <a:solidFill>
                  <a:schemeClr val="tx1"/>
                </a:solidFill>
                <a:effectLst/>
                <a:latin typeface="+mn-lt"/>
                <a:ea typeface="Tahoma" panose="020B0604030504040204" pitchFamily="34" charset="0"/>
              </a:rPr>
              <a:t>u</a:t>
            </a:r>
            <a:r>
              <a:rPr lang="bs-Latn-BA" sz="2000" b="1" spc="-55" dirty="0">
                <a:solidFill>
                  <a:schemeClr val="tx1"/>
                </a:solidFill>
                <a:effectLst/>
                <a:latin typeface="+mn-lt"/>
                <a:ea typeface="Tahoma" panose="020B0604030504040204" pitchFamily="34" charset="0"/>
              </a:rPr>
              <a:t> </a:t>
            </a:r>
            <a:r>
              <a:rPr lang="bs-Latn-BA" sz="2000" b="1" spc="-30" dirty="0">
                <a:solidFill>
                  <a:schemeClr val="tx1"/>
                </a:solidFill>
                <a:effectLst/>
                <a:latin typeface="+mn-lt"/>
                <a:ea typeface="Tahoma" panose="020B0604030504040204" pitchFamily="34" charset="0"/>
              </a:rPr>
              <a:t>statusu </a:t>
            </a:r>
            <a:r>
              <a:rPr lang="bs-Latn-BA" sz="2000" b="1" dirty="0">
                <a:solidFill>
                  <a:schemeClr val="tx1"/>
                </a:solidFill>
                <a:effectLst/>
                <a:latin typeface="+mn-lt"/>
                <a:ea typeface="Tahoma" panose="020B0604030504040204" pitchFamily="34" charset="0"/>
              </a:rPr>
              <a:t>prosumera</a:t>
            </a:r>
            <a:r>
              <a:rPr lang="bs-Latn-BA" sz="2000" b="1" dirty="0">
                <a:ea typeface="Tahoma" panose="020B0604030504040204" pitchFamily="34" charset="0"/>
              </a:rPr>
              <a:t>, </a:t>
            </a:r>
            <a:r>
              <a:rPr lang="bs-Latn-BA" sz="2000" dirty="0">
                <a:ea typeface="Tahoma" panose="020B0604030504040204" pitchFamily="34" charset="0"/>
              </a:rPr>
              <a:t>čime se se formalno potvrđuje da korisnik stekao status prosumera, u skladu s propisima FBiH.</a:t>
            </a:r>
            <a:endParaRPr lang="bs-Latn-BA" sz="2000" spc="-15" dirty="0">
              <a:solidFill>
                <a:schemeClr val="tx1"/>
              </a:solidFill>
              <a:effectLst/>
              <a:latin typeface="+mn-lt"/>
              <a:ea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036903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236A33-7FD9-F633-6CEF-62CE0F32A6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2">
            <a:extLst>
              <a:ext uri="{FF2B5EF4-FFF2-40B4-BE49-F238E27FC236}">
                <a16:creationId xmlns:a16="http://schemas.microsoft.com/office/drawing/2014/main" id="{B02DEA92-CC41-FEDA-8E4E-7DE10284B7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3946" y="463144"/>
            <a:ext cx="11164101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kumimoji="0" lang="bs-Latn-BA" sz="3200" b="1" i="0" u="none" strike="noStrike" cap="none" normalizeH="0" baseline="0" noProof="0" dirty="0">
                <a:ln>
                  <a:solidFill>
                    <a:schemeClr val="tx1"/>
                  </a:solidFill>
                </a:ln>
                <a:solidFill>
                  <a:srgbClr val="92D050"/>
                </a:solidFill>
                <a:effectLst/>
                <a:cs typeface="Arial" pitchFamily="34" charset="0"/>
              </a:rPr>
              <a:t>Koraci do sticanja statusa prosumera</a:t>
            </a:r>
            <a:endParaRPr kumimoji="0" lang="bs-Latn-BA" sz="3200" b="0" i="0" u="none" strike="noStrike" cap="none" normalizeH="0" baseline="0" noProof="0" dirty="0">
              <a:ln>
                <a:solidFill>
                  <a:schemeClr val="tx1"/>
                </a:solidFill>
              </a:ln>
              <a:solidFill>
                <a:srgbClr val="92D050"/>
              </a:solidFill>
              <a:effectLst/>
              <a:cs typeface="Arial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F5B4762-0BA9-B647-00F3-B0EAC2874385}"/>
              </a:ext>
            </a:extLst>
          </p:cNvPr>
          <p:cNvSpPr txBox="1"/>
          <p:nvPr/>
        </p:nvSpPr>
        <p:spPr>
          <a:xfrm>
            <a:off x="731519" y="1605280"/>
            <a:ext cx="6400801" cy="468333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lvl="1" indent="-457200">
              <a:spcAft>
                <a:spcPts val="1000"/>
              </a:spcAft>
              <a:buClr>
                <a:schemeClr val="tx1"/>
              </a:buClr>
              <a:buSzPct val="100000"/>
              <a:buFont typeface="+mj-lt"/>
              <a:buAutoNum type="arabicPeriod"/>
              <a:tabLst>
                <a:tab pos="534670" algn="l"/>
              </a:tabLst>
            </a:pPr>
            <a:r>
              <a:rPr lang="bs-Latn-BA" sz="2000" dirty="0"/>
              <a:t>Izrada idejnog projekta sa ovlaštenim projektantom/firmom</a:t>
            </a:r>
          </a:p>
          <a:p>
            <a:pPr lvl="1" indent="-457200">
              <a:spcAft>
                <a:spcPts val="1000"/>
              </a:spcAft>
              <a:buClr>
                <a:schemeClr val="tx1"/>
              </a:buClr>
              <a:buSzPct val="100000"/>
              <a:buFont typeface="+mj-lt"/>
              <a:buAutoNum type="arabicPeriod"/>
              <a:tabLst>
                <a:tab pos="534670" algn="l"/>
              </a:tabLst>
            </a:pPr>
            <a:r>
              <a:rPr lang="bs-Latn-BA" sz="2000" dirty="0"/>
              <a:t>Dobijanje elektroenergetske saglasnosti</a:t>
            </a:r>
          </a:p>
          <a:p>
            <a:pPr lvl="1" indent="-457200">
              <a:spcAft>
                <a:spcPts val="1000"/>
              </a:spcAft>
              <a:buClr>
                <a:schemeClr val="tx1"/>
              </a:buClr>
              <a:buSzPct val="100000"/>
              <a:buFont typeface="+mj-lt"/>
              <a:buAutoNum type="arabicPeriod"/>
              <a:tabLst>
                <a:tab pos="534670" algn="l"/>
              </a:tabLst>
            </a:pPr>
            <a:r>
              <a:rPr lang="bs-Latn-BA" sz="2000" dirty="0"/>
              <a:t>Izgradnja solarne elektrane</a:t>
            </a:r>
          </a:p>
          <a:p>
            <a:pPr lvl="1" indent="-457200">
              <a:spcAft>
                <a:spcPts val="1000"/>
              </a:spcAft>
              <a:buClr>
                <a:schemeClr val="tx1"/>
              </a:buClr>
              <a:buSzPct val="100000"/>
              <a:buFont typeface="+mj-lt"/>
              <a:buAutoNum type="arabicPeriod"/>
              <a:tabLst>
                <a:tab pos="534670" algn="l"/>
              </a:tabLst>
            </a:pPr>
            <a:r>
              <a:rPr lang="bs-Latn-BA" sz="2000" dirty="0"/>
              <a:t>Priključenje objekta na distributivnu mrežu</a:t>
            </a:r>
          </a:p>
          <a:p>
            <a:pPr lvl="1" indent="-457200">
              <a:spcAft>
                <a:spcPts val="1000"/>
              </a:spcAft>
              <a:buClr>
                <a:schemeClr val="tx1"/>
              </a:buClr>
              <a:buSzPct val="100000"/>
              <a:buFont typeface="+mj-lt"/>
              <a:buAutoNum type="arabicPeriod"/>
              <a:tabLst>
                <a:tab pos="534670" algn="l"/>
              </a:tabLst>
            </a:pPr>
            <a:r>
              <a:rPr lang="bs-Latn-BA" sz="2000" noProof="0" dirty="0" err="1">
                <a:ea typeface="Tahoma" panose="020B0604030504040204" pitchFamily="34" charset="0"/>
              </a:rPr>
              <a:t>Zaključivanje</a:t>
            </a:r>
            <a:r>
              <a:rPr lang="bs-Latn-BA" sz="2000" noProof="0" dirty="0">
                <a:ea typeface="Tahoma" panose="020B0604030504040204" pitchFamily="34" charset="0"/>
              </a:rPr>
              <a:t> </a:t>
            </a:r>
            <a:r>
              <a:rPr lang="bs-Latn-BA" sz="2000" b="1" noProof="0" dirty="0">
                <a:ea typeface="Tahoma" panose="020B0604030504040204" pitchFamily="34" charset="0"/>
              </a:rPr>
              <a:t>Ugovora o korištenju distributivne mreže</a:t>
            </a:r>
          </a:p>
          <a:p>
            <a:pPr lvl="1" indent="-457200">
              <a:spcAft>
                <a:spcPts val="1000"/>
              </a:spcAft>
              <a:buClr>
                <a:schemeClr val="tx1"/>
              </a:buClr>
              <a:buSzPct val="100000"/>
              <a:buFont typeface="+mj-lt"/>
              <a:buAutoNum type="arabicPeriod"/>
              <a:tabLst>
                <a:tab pos="534670" algn="l"/>
              </a:tabLst>
            </a:pPr>
            <a:r>
              <a:rPr lang="bs-Latn-BA" sz="2000" b="1" noProof="0" dirty="0">
                <a:ea typeface="Tahoma" panose="020B0604030504040204" pitchFamily="34" charset="0"/>
              </a:rPr>
              <a:t>Ugovor </a:t>
            </a:r>
            <a:r>
              <a:rPr lang="bs-Latn-BA" sz="2000" b="1" noProof="0" dirty="0"/>
              <a:t>o snabdijevanju električnom energijom </a:t>
            </a:r>
            <a:r>
              <a:rPr lang="bs-Latn-BA" sz="2000" noProof="0" dirty="0"/>
              <a:t>uz izbor modela obračuna (neto mjerenje ili neto obračun). </a:t>
            </a:r>
            <a:endParaRPr lang="bs-Latn-BA" sz="2000" dirty="0"/>
          </a:p>
          <a:p>
            <a:pPr lvl="1" indent="-457200">
              <a:spcAft>
                <a:spcPts val="1000"/>
              </a:spcAft>
              <a:buClr>
                <a:schemeClr val="tx1"/>
              </a:buClr>
              <a:buSzPct val="100000"/>
              <a:buFont typeface="+mj-lt"/>
              <a:buAutoNum type="arabicPeriod"/>
              <a:tabLst>
                <a:tab pos="534670" algn="l"/>
              </a:tabLst>
            </a:pPr>
            <a:r>
              <a:rPr lang="bs-Latn-BA" sz="2000" dirty="0" err="1"/>
              <a:t>Podnošenje</a:t>
            </a:r>
            <a:r>
              <a:rPr lang="bs-Latn-BA" sz="2000" dirty="0"/>
              <a:t> zahtjeva za sticanje statusa </a:t>
            </a:r>
            <a:r>
              <a:rPr lang="bs-Latn-BA" sz="2000" dirty="0" err="1"/>
              <a:t>prosumera</a:t>
            </a:r>
            <a:r>
              <a:rPr lang="bs-Latn-BA" sz="2000" dirty="0"/>
              <a:t> i </a:t>
            </a:r>
            <a:r>
              <a:rPr lang="bs-Latn-BA" sz="2000" dirty="0" err="1"/>
              <a:t>dobijanje</a:t>
            </a:r>
            <a:r>
              <a:rPr lang="bs-Latn-BA" sz="2000" spc="-5" dirty="0">
                <a:latin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bs-Latn-BA" sz="2000" b="1" dirty="0">
                <a:ea typeface="Tahoma" panose="020B0604030504040204" pitchFamily="34" charset="0"/>
              </a:rPr>
              <a:t>Rješenje o </a:t>
            </a:r>
            <a:r>
              <a:rPr lang="bs-Latn-BA" sz="2000" b="1" spc="-30" dirty="0">
                <a:ea typeface="Tahoma" panose="020B0604030504040204" pitchFamily="34" charset="0"/>
              </a:rPr>
              <a:t>statusu</a:t>
            </a:r>
            <a:r>
              <a:rPr lang="bs-Latn-BA" sz="2000" b="1" spc="-55" dirty="0">
                <a:ea typeface="Tahoma" panose="020B0604030504040204" pitchFamily="34" charset="0"/>
              </a:rPr>
              <a:t> </a:t>
            </a:r>
            <a:r>
              <a:rPr lang="bs-Latn-BA" sz="2000" b="1" spc="-30" dirty="0">
                <a:ea typeface="Tahoma" panose="020B0604030504040204" pitchFamily="34" charset="0"/>
              </a:rPr>
              <a:t>kvalifikovanog</a:t>
            </a:r>
            <a:r>
              <a:rPr lang="bs-Latn-BA" sz="2000" b="1" spc="-55" dirty="0">
                <a:ea typeface="Tahoma" panose="020B0604030504040204" pitchFamily="34" charset="0"/>
              </a:rPr>
              <a:t> </a:t>
            </a:r>
            <a:r>
              <a:rPr lang="bs-Latn-BA" sz="2000" b="1" spc="-30" dirty="0">
                <a:ea typeface="Tahoma" panose="020B0604030504040204" pitchFamily="34" charset="0"/>
              </a:rPr>
              <a:t>proizvođača</a:t>
            </a:r>
            <a:r>
              <a:rPr lang="bs-Latn-BA" sz="2000" b="1" spc="-55" dirty="0">
                <a:ea typeface="Tahoma" panose="020B0604030504040204" pitchFamily="34" charset="0"/>
              </a:rPr>
              <a:t> </a:t>
            </a:r>
            <a:r>
              <a:rPr lang="bs-Latn-BA" sz="2000" b="1" spc="-30" dirty="0">
                <a:ea typeface="Tahoma" panose="020B0604030504040204" pitchFamily="34" charset="0"/>
              </a:rPr>
              <a:t>električne</a:t>
            </a:r>
            <a:r>
              <a:rPr lang="bs-Latn-BA" sz="2000" b="1" spc="-50" dirty="0">
                <a:ea typeface="Tahoma" panose="020B0604030504040204" pitchFamily="34" charset="0"/>
              </a:rPr>
              <a:t> </a:t>
            </a:r>
            <a:r>
              <a:rPr lang="bs-Latn-BA" sz="2000" b="1" spc="-30" dirty="0">
                <a:ea typeface="Tahoma" panose="020B0604030504040204" pitchFamily="34" charset="0"/>
              </a:rPr>
              <a:t>energije</a:t>
            </a:r>
            <a:r>
              <a:rPr lang="bs-Latn-BA" sz="2000" b="1" spc="-55" dirty="0">
                <a:ea typeface="Tahoma" panose="020B0604030504040204" pitchFamily="34" charset="0"/>
              </a:rPr>
              <a:t> </a:t>
            </a:r>
            <a:r>
              <a:rPr lang="bs-Latn-BA" sz="2000" b="1" spc="-30" dirty="0">
                <a:ea typeface="Tahoma" panose="020B0604030504040204" pitchFamily="34" charset="0"/>
              </a:rPr>
              <a:t>u</a:t>
            </a:r>
            <a:r>
              <a:rPr lang="bs-Latn-BA" sz="2000" b="1" spc="-55" dirty="0">
                <a:ea typeface="Tahoma" panose="020B0604030504040204" pitchFamily="34" charset="0"/>
              </a:rPr>
              <a:t> </a:t>
            </a:r>
            <a:r>
              <a:rPr lang="bs-Latn-BA" sz="2000" b="1" spc="-30" dirty="0">
                <a:ea typeface="Tahoma" panose="020B0604030504040204" pitchFamily="34" charset="0"/>
              </a:rPr>
              <a:t>statusu </a:t>
            </a:r>
            <a:r>
              <a:rPr lang="bs-Latn-BA" sz="2000" b="1" dirty="0" err="1">
                <a:ea typeface="Tahoma" panose="020B0604030504040204" pitchFamily="34" charset="0"/>
              </a:rPr>
              <a:t>prosumera</a:t>
            </a:r>
            <a:endParaRPr lang="de-BA" sz="2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5B117CD-3328-8297-EF04-19CDB1076C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12"/>
          <a:stretch>
            <a:fillRect/>
          </a:stretch>
        </p:blipFill>
        <p:spPr>
          <a:xfrm>
            <a:off x="7390635" y="2085340"/>
            <a:ext cx="3693805" cy="4320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254331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891650A-18F0-03DC-62FF-AE32EB812E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de-BA" sz="1800" b="1" dirty="0">
                <a:solidFill>
                  <a:srgbClr val="68686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Javnog poziva za sufinansiranje prosumerskih postrojenja za 2026. godinu, broj: 02-965/26 od 01.10.2026. godine i člana Operatora za obnovljive izvore energije i efikasnu kogeneraciju</a:t>
            </a:r>
            <a:r>
              <a:rPr lang="de-BA" b="1" dirty="0">
                <a:effectLst/>
              </a:rPr>
              <a:t> </a:t>
            </a:r>
            <a:endParaRPr lang="de-BA" b="1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5537F65-9B5B-7274-719F-46FB4D6277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 fontAlgn="base">
              <a:buNone/>
            </a:pPr>
            <a:r>
              <a:rPr lang="de-BA" sz="1800" b="1" u="sng" dirty="0">
                <a:solidFill>
                  <a:srgbClr val="68686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Prva grupa korisnika</a:t>
            </a:r>
          </a:p>
          <a:p>
            <a:pPr algn="just" fontAlgn="base"/>
            <a:endParaRPr lang="de-BA" sz="1800" b="1" u="sng" dirty="0">
              <a:solidFill>
                <a:srgbClr val="686868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fontAlgn="base">
              <a:buNone/>
            </a:pPr>
            <a:r>
              <a:rPr lang="de-BA" sz="1800" b="1" dirty="0">
                <a:solidFill>
                  <a:srgbClr val="68686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Kantonalna ministarstva nadležna za socijalna pitanja </a:t>
            </a:r>
            <a:r>
              <a:rPr lang="de-BA" sz="1800" dirty="0">
                <a:solidFill>
                  <a:srgbClr val="68686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prilikom kreiranja Liste potencijalnih kandidata u obzir uzimaju sljedeće kriterije:</a:t>
            </a:r>
            <a:endParaRPr lang="de-B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 fontAlgn="base">
              <a:lnSpc>
                <a:spcPct val="1150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de-BA" sz="1800" b="1" dirty="0">
                <a:solidFill>
                  <a:srgbClr val="68686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kandidat za finansiranje je postojeći korisnik prava</a:t>
            </a:r>
            <a:r>
              <a:rPr lang="de-BA" sz="1800" dirty="0">
                <a:solidFill>
                  <a:srgbClr val="68686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registrovan kod nadležnih centara za socijalni rad ili ministarstva (što se dokazuje Rješenjem o ostvarivanju prava);</a:t>
            </a:r>
            <a:endParaRPr lang="de-B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 fontAlgn="base">
              <a:lnSpc>
                <a:spcPct val="1150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de-BA" sz="1800" b="1" dirty="0">
                <a:solidFill>
                  <a:srgbClr val="68686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Prebivalište kandidata je na području Federacije BiH </a:t>
            </a:r>
            <a:r>
              <a:rPr lang="de-BA" sz="1800" dirty="0">
                <a:solidFill>
                  <a:srgbClr val="68686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 to na adresi na kojoj se planira prosumersko postrojenje (što se dokazuje CIPS prijavom);</a:t>
            </a:r>
            <a:endParaRPr lang="de-B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 fontAlgn="base">
              <a:lnSpc>
                <a:spcPct val="1150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de-BA" sz="1800" b="1" dirty="0">
                <a:solidFill>
                  <a:srgbClr val="68686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broj članova domaćinstva jednak ili veći od tri (3) </a:t>
            </a:r>
            <a:r>
              <a:rPr lang="de-BA" sz="1800" dirty="0">
                <a:solidFill>
                  <a:srgbClr val="68686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(što se dokazuje Kućnom listom).</a:t>
            </a:r>
            <a:endParaRPr lang="de-B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de-BA" dirty="0"/>
          </a:p>
          <a:p>
            <a:endParaRPr lang="de-BA" dirty="0"/>
          </a:p>
        </p:txBody>
      </p:sp>
    </p:spTree>
    <p:extLst>
      <p:ext uri="{BB962C8B-B14F-4D97-AF65-F5344CB8AC3E}">
        <p14:creationId xmlns:p14="http://schemas.microsoft.com/office/powerpoint/2010/main" val="236120018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Inhaltsplatzhalter 3">
            <a:extLst>
              <a:ext uri="{FF2B5EF4-FFF2-40B4-BE49-F238E27FC236}">
                <a16:creationId xmlns:a16="http://schemas.microsoft.com/office/drawing/2014/main" id="{16CFCAEB-2784-6ADB-CF9C-27E3E5AC99D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9018590"/>
              </p:ext>
            </p:extLst>
          </p:nvPr>
        </p:nvGraphicFramePr>
        <p:xfrm>
          <a:off x="1668780" y="4091940"/>
          <a:ext cx="8429625" cy="199247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37083">
                  <a:extLst>
                    <a:ext uri="{9D8B030D-6E8A-4147-A177-3AD203B41FA5}">
                      <a16:colId xmlns:a16="http://schemas.microsoft.com/office/drawing/2014/main" val="1865746440"/>
                    </a:ext>
                  </a:extLst>
                </a:gridCol>
                <a:gridCol w="651501">
                  <a:extLst>
                    <a:ext uri="{9D8B030D-6E8A-4147-A177-3AD203B41FA5}">
                      <a16:colId xmlns:a16="http://schemas.microsoft.com/office/drawing/2014/main" val="217183347"/>
                    </a:ext>
                  </a:extLst>
                </a:gridCol>
                <a:gridCol w="651501">
                  <a:extLst>
                    <a:ext uri="{9D8B030D-6E8A-4147-A177-3AD203B41FA5}">
                      <a16:colId xmlns:a16="http://schemas.microsoft.com/office/drawing/2014/main" val="4253903890"/>
                    </a:ext>
                  </a:extLst>
                </a:gridCol>
                <a:gridCol w="651501">
                  <a:extLst>
                    <a:ext uri="{9D8B030D-6E8A-4147-A177-3AD203B41FA5}">
                      <a16:colId xmlns:a16="http://schemas.microsoft.com/office/drawing/2014/main" val="1574098358"/>
                    </a:ext>
                  </a:extLst>
                </a:gridCol>
                <a:gridCol w="651501">
                  <a:extLst>
                    <a:ext uri="{9D8B030D-6E8A-4147-A177-3AD203B41FA5}">
                      <a16:colId xmlns:a16="http://schemas.microsoft.com/office/drawing/2014/main" val="163105983"/>
                    </a:ext>
                  </a:extLst>
                </a:gridCol>
                <a:gridCol w="651501">
                  <a:extLst>
                    <a:ext uri="{9D8B030D-6E8A-4147-A177-3AD203B41FA5}">
                      <a16:colId xmlns:a16="http://schemas.microsoft.com/office/drawing/2014/main" val="3012405327"/>
                    </a:ext>
                  </a:extLst>
                </a:gridCol>
                <a:gridCol w="651501">
                  <a:extLst>
                    <a:ext uri="{9D8B030D-6E8A-4147-A177-3AD203B41FA5}">
                      <a16:colId xmlns:a16="http://schemas.microsoft.com/office/drawing/2014/main" val="2971870051"/>
                    </a:ext>
                  </a:extLst>
                </a:gridCol>
                <a:gridCol w="651501">
                  <a:extLst>
                    <a:ext uri="{9D8B030D-6E8A-4147-A177-3AD203B41FA5}">
                      <a16:colId xmlns:a16="http://schemas.microsoft.com/office/drawing/2014/main" val="2895385128"/>
                    </a:ext>
                  </a:extLst>
                </a:gridCol>
                <a:gridCol w="651501">
                  <a:extLst>
                    <a:ext uri="{9D8B030D-6E8A-4147-A177-3AD203B41FA5}">
                      <a16:colId xmlns:a16="http://schemas.microsoft.com/office/drawing/2014/main" val="2896212768"/>
                    </a:ext>
                  </a:extLst>
                </a:gridCol>
                <a:gridCol w="651501">
                  <a:extLst>
                    <a:ext uri="{9D8B030D-6E8A-4147-A177-3AD203B41FA5}">
                      <a16:colId xmlns:a16="http://schemas.microsoft.com/office/drawing/2014/main" val="1137112819"/>
                    </a:ext>
                  </a:extLst>
                </a:gridCol>
                <a:gridCol w="651501">
                  <a:extLst>
                    <a:ext uri="{9D8B030D-6E8A-4147-A177-3AD203B41FA5}">
                      <a16:colId xmlns:a16="http://schemas.microsoft.com/office/drawing/2014/main" val="974322930"/>
                    </a:ext>
                  </a:extLst>
                </a:gridCol>
                <a:gridCol w="877532">
                  <a:extLst>
                    <a:ext uri="{9D8B030D-6E8A-4147-A177-3AD203B41FA5}">
                      <a16:colId xmlns:a16="http://schemas.microsoft.com/office/drawing/2014/main" val="958323097"/>
                    </a:ext>
                  </a:extLst>
                </a:gridCol>
              </a:tblGrid>
              <a:tr h="996236">
                <a:tc>
                  <a:txBody>
                    <a:bodyPr/>
                    <a:lstStyle/>
                    <a:p>
                      <a:pPr algn="ctr"/>
                      <a:r>
                        <a:rPr lang="de-BA" sz="1800" dirty="0">
                          <a:effectLst/>
                        </a:rPr>
                        <a:t>Naziv</a:t>
                      </a:r>
                      <a:endParaRPr lang="de-BA" sz="2000" dirty="0">
                        <a:effectLst/>
                      </a:endParaRPr>
                    </a:p>
                    <a:p>
                      <a:pPr algn="ctr" fontAlgn="base">
                        <a:spcAft>
                          <a:spcPts val="1500"/>
                        </a:spcAft>
                      </a:pPr>
                      <a:r>
                        <a:rPr lang="de-BA" sz="1800" dirty="0">
                          <a:effectLst/>
                        </a:rPr>
                        <a:t>kantona</a:t>
                      </a:r>
                      <a:endParaRPr lang="de-BA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2875" marB="142875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BA" sz="1800" dirty="0">
                          <a:effectLst/>
                        </a:rPr>
                        <a:t>TK</a:t>
                      </a:r>
                      <a:endParaRPr lang="de-BA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2875" marB="142875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BA" sz="1800" dirty="0">
                          <a:effectLst/>
                        </a:rPr>
                        <a:t>ZDK</a:t>
                      </a:r>
                      <a:endParaRPr lang="de-BA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2875" marB="142875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BA" sz="1800" dirty="0">
                          <a:effectLst/>
                        </a:rPr>
                        <a:t>KS</a:t>
                      </a:r>
                      <a:endParaRPr lang="de-BA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2875" marB="142875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BA" sz="1800" dirty="0">
                          <a:effectLst/>
                        </a:rPr>
                        <a:t>SBK</a:t>
                      </a:r>
                      <a:endParaRPr lang="de-BA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2875" marB="142875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BA" sz="1800" dirty="0">
                          <a:effectLst/>
                        </a:rPr>
                        <a:t>USK</a:t>
                      </a:r>
                      <a:endParaRPr lang="de-BA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2875" marB="142875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BA" sz="1800" dirty="0">
                          <a:effectLst/>
                        </a:rPr>
                        <a:t>K10</a:t>
                      </a:r>
                      <a:endParaRPr lang="de-BA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2875" marB="142875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BA" sz="1800" dirty="0">
                          <a:effectLst/>
                        </a:rPr>
                        <a:t>ZHK</a:t>
                      </a:r>
                      <a:endParaRPr lang="de-BA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2875" marB="142875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BA" sz="1800" dirty="0">
                          <a:effectLst/>
                        </a:rPr>
                        <a:t>BPK</a:t>
                      </a:r>
                      <a:endParaRPr lang="de-BA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2875" marB="142875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BA" sz="1800" dirty="0">
                          <a:effectLst/>
                        </a:rPr>
                        <a:t>HNK</a:t>
                      </a:r>
                      <a:endParaRPr lang="de-BA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2875" marB="142875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BA" sz="1800" dirty="0">
                          <a:effectLst/>
                        </a:rPr>
                        <a:t>PK</a:t>
                      </a:r>
                      <a:endParaRPr lang="de-BA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2875" marB="142875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BA" sz="1800" dirty="0">
                          <a:effectLst/>
                        </a:rPr>
                        <a:t>Ukupno</a:t>
                      </a:r>
                      <a:endParaRPr lang="de-BA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2875" marB="142875" anchor="b"/>
                </a:tc>
                <a:extLst>
                  <a:ext uri="{0D108BD9-81ED-4DB2-BD59-A6C34878D82A}">
                    <a16:rowId xmlns:a16="http://schemas.microsoft.com/office/drawing/2014/main" val="3924324687"/>
                  </a:ext>
                </a:extLst>
              </a:tr>
              <a:tr h="996236">
                <a:tc>
                  <a:txBody>
                    <a:bodyPr/>
                    <a:lstStyle/>
                    <a:p>
                      <a:pPr algn="ctr"/>
                      <a:r>
                        <a:rPr lang="de-BA" sz="1600" dirty="0">
                          <a:effectLst/>
                        </a:rPr>
                        <a:t>Broj postrojenja</a:t>
                      </a:r>
                      <a:endParaRPr lang="de-B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2875" marB="142875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BA" sz="2000" dirty="0">
                          <a:effectLst/>
                        </a:rPr>
                        <a:t>19</a:t>
                      </a:r>
                      <a:endParaRPr lang="de-BA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2875" marB="142875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BA" sz="2000" dirty="0">
                          <a:effectLst/>
                        </a:rPr>
                        <a:t>15</a:t>
                      </a:r>
                      <a:endParaRPr lang="de-BA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2875" marB="142875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BA" sz="2000" dirty="0">
                          <a:effectLst/>
                        </a:rPr>
                        <a:t>18</a:t>
                      </a:r>
                      <a:endParaRPr lang="de-BA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2875" marB="142875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BA" sz="2000" dirty="0">
                          <a:effectLst/>
                        </a:rPr>
                        <a:t>11</a:t>
                      </a:r>
                      <a:endParaRPr lang="de-BA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2875" marB="142875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BA" sz="2000" dirty="0">
                          <a:effectLst/>
                        </a:rPr>
                        <a:t>12</a:t>
                      </a:r>
                      <a:endParaRPr lang="de-BA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2875" marB="142875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BA" sz="2000" dirty="0">
                          <a:effectLst/>
                        </a:rPr>
                        <a:t>4</a:t>
                      </a:r>
                      <a:endParaRPr lang="de-BA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2875" marB="142875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BA" sz="2000" dirty="0">
                          <a:effectLst/>
                        </a:rPr>
                        <a:t>4</a:t>
                      </a:r>
                      <a:endParaRPr lang="de-BA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2875" marB="142875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BA" sz="2000" dirty="0">
                          <a:effectLst/>
                        </a:rPr>
                        <a:t>4</a:t>
                      </a:r>
                      <a:endParaRPr lang="de-BA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2875" marB="142875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BA" sz="2000" dirty="0">
                          <a:effectLst/>
                        </a:rPr>
                        <a:t>9</a:t>
                      </a:r>
                      <a:endParaRPr lang="de-BA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2875" marB="142875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BA" sz="2000" dirty="0">
                          <a:effectLst/>
                        </a:rPr>
                        <a:t>4</a:t>
                      </a:r>
                      <a:endParaRPr lang="de-BA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2875" marB="142875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BA" sz="2000" dirty="0">
                          <a:effectLst/>
                        </a:rPr>
                        <a:t>100</a:t>
                      </a:r>
                      <a:endParaRPr lang="de-BA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2875" marB="142875" anchor="b"/>
                </a:tc>
                <a:extLst>
                  <a:ext uri="{0D108BD9-81ED-4DB2-BD59-A6C34878D82A}">
                    <a16:rowId xmlns:a16="http://schemas.microsoft.com/office/drawing/2014/main" val="4057306107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259A4843-42A9-5E04-E5D9-9CDB3B105D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1641" y="635089"/>
            <a:ext cx="9765815" cy="3139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de-BA" altLang="de-BA" b="1" i="0" u="none" strike="noStrike" cap="none" normalizeH="0" baseline="0" dirty="0">
                <a:ln>
                  <a:noFill/>
                </a:ln>
                <a:solidFill>
                  <a:srgbClr val="68686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IZNOS I NAMJENA SREDSTAVA</a:t>
            </a:r>
            <a:endParaRPr kumimoji="0" lang="de-BA" altLang="de-BA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de-BA" altLang="de-BA" b="0" i="0" u="none" strike="noStrike" cap="none" normalizeH="0" baseline="0" dirty="0">
                <a:ln>
                  <a:noFill/>
                </a:ln>
                <a:solidFill>
                  <a:srgbClr val="68686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Ukupna sredstva namijenjena za ovaj poziv iznose </a:t>
            </a:r>
            <a:r>
              <a:rPr kumimoji="0" lang="de-BA" altLang="de-BA" b="1" i="0" u="none" strike="noStrike" cap="none" normalizeH="0" baseline="0" dirty="0">
                <a:ln>
                  <a:noFill/>
                </a:ln>
                <a:solidFill>
                  <a:srgbClr val="68686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4.000.000KM.</a:t>
            </a:r>
            <a:endParaRPr kumimoji="0" lang="de-BA" altLang="de-BA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de-BA" altLang="de-BA" b="0" i="0" u="none" strike="noStrike" cap="none" normalizeH="0" baseline="0" dirty="0">
                <a:ln>
                  <a:noFill/>
                </a:ln>
                <a:solidFill>
                  <a:srgbClr val="68686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Raspodjela pomenutih sredstava, na dvije grupe korisnika Programa:</a:t>
            </a:r>
            <a:endParaRPr kumimoji="0" lang="de-BA" altLang="de-BA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de-BA" altLang="de-BA" b="1" i="0" u="sng" strike="noStrike" cap="none" normalizeH="0" baseline="0" dirty="0">
              <a:ln>
                <a:noFill/>
              </a:ln>
              <a:solidFill>
                <a:srgbClr val="686868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de-BA" altLang="de-BA" b="1" i="0" u="sng" strike="noStrike" cap="none" normalizeH="0" baseline="0" dirty="0">
                <a:ln>
                  <a:noFill/>
                </a:ln>
                <a:solidFill>
                  <a:srgbClr val="68686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Prva grupa korisnika:</a:t>
            </a:r>
            <a:endParaRPr kumimoji="0" lang="de-BA" altLang="de-BA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de-BA" altLang="de-BA" b="0" i="0" u="none" strike="noStrike" cap="none" normalizeH="0" baseline="0" dirty="0">
                <a:ln>
                  <a:noFill/>
                </a:ln>
                <a:solidFill>
                  <a:srgbClr val="686868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Za ovu grupu korisnika je predviđeno </a:t>
            </a:r>
            <a:r>
              <a:rPr kumimoji="0" lang="de-BA" altLang="de-BA" b="1" i="0" u="none" strike="noStrike" cap="none" normalizeH="0" baseline="0" dirty="0">
                <a:ln>
                  <a:noFill/>
                </a:ln>
                <a:solidFill>
                  <a:srgbClr val="686868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1.200.000KM.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de-BA" altLang="de-BA" b="1" i="0" u="none" strike="noStrike" cap="none" normalizeH="0" baseline="0" dirty="0">
                <a:ln>
                  <a:noFill/>
                </a:ln>
                <a:solidFill>
                  <a:srgbClr val="686868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Odabrani projekti Prve grupe korisnika biće finansirani u potpunosti, odnosno,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de-BA" altLang="de-BA" b="1" i="0" u="none" strike="noStrike" cap="none" normalizeH="0" baseline="0" dirty="0">
                <a:ln>
                  <a:noFill/>
                </a:ln>
                <a:solidFill>
                  <a:srgbClr val="686868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Operator za OIEiEK preuzima cjelokupni tro</a:t>
            </a:r>
            <a:r>
              <a:rPr kumimoji="0" lang="de-BA" altLang="de-BA" b="1" i="0" u="none" strike="noStrike" cap="none" normalizeH="0" baseline="0" dirty="0">
                <a:ln>
                  <a:noFill/>
                </a:ln>
                <a:solidFill>
                  <a:srgbClr val="686868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š</a:t>
            </a:r>
            <a:r>
              <a:rPr kumimoji="0" lang="de-BA" altLang="de-BA" b="1" i="0" u="none" strike="noStrike" cap="none" normalizeH="0" baseline="0" dirty="0">
                <a:ln>
                  <a:noFill/>
                </a:ln>
                <a:solidFill>
                  <a:srgbClr val="686868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ak od projektovanja do priključenja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de-BA" altLang="de-BA" b="1" i="0" u="none" strike="noStrike" cap="none" normalizeH="0" baseline="0" dirty="0">
                <a:ln>
                  <a:noFill/>
                </a:ln>
                <a:solidFill>
                  <a:srgbClr val="686868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prosumerskog postrojenja</a:t>
            </a:r>
            <a:r>
              <a:rPr kumimoji="0" lang="de-BA" altLang="de-BA" b="0" i="0" u="none" strike="noStrike" cap="none" normalizeH="0" baseline="0" dirty="0">
                <a:ln>
                  <a:noFill/>
                </a:ln>
                <a:solidFill>
                  <a:srgbClr val="686868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. Zbog obaveze da u Program uvrsti kriterij o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de-BA" altLang="de-BA" b="0" i="0" u="none" strike="noStrike" cap="none" normalizeH="0" baseline="0" dirty="0">
                <a:ln>
                  <a:noFill/>
                </a:ln>
                <a:solidFill>
                  <a:srgbClr val="686868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ravnomjernom regionalnom uče</a:t>
            </a:r>
            <a:r>
              <a:rPr kumimoji="0" lang="de-BA" altLang="de-BA" b="0" i="0" u="none" strike="noStrike" cap="none" normalizeH="0" baseline="0" dirty="0">
                <a:ln>
                  <a:noFill/>
                </a:ln>
                <a:solidFill>
                  <a:srgbClr val="686868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š</a:t>
            </a:r>
            <a:r>
              <a:rPr kumimoji="0" lang="de-BA" altLang="de-BA" b="0" i="0" u="none" strike="noStrike" cap="none" normalizeH="0" baseline="0" dirty="0">
                <a:ln>
                  <a:noFill/>
                </a:ln>
                <a:solidFill>
                  <a:srgbClr val="686868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ću kreirana je tabela kojom je izvr</a:t>
            </a:r>
            <a:r>
              <a:rPr kumimoji="0" lang="de-BA" altLang="de-BA" b="0" i="0" u="none" strike="noStrike" cap="none" normalizeH="0" baseline="0" dirty="0">
                <a:ln>
                  <a:noFill/>
                </a:ln>
                <a:solidFill>
                  <a:srgbClr val="686868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š</a:t>
            </a:r>
            <a:r>
              <a:rPr kumimoji="0" lang="de-BA" altLang="de-BA" b="0" i="0" u="none" strike="noStrike" cap="none" normalizeH="0" baseline="0" dirty="0">
                <a:ln>
                  <a:noFill/>
                </a:ln>
                <a:solidFill>
                  <a:srgbClr val="686868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ena </a:t>
            </a:r>
            <a:r>
              <a:rPr kumimoji="0" lang="de-BA" altLang="de-BA" b="0" i="0" u="none" strike="noStrike" cap="none" normalizeH="0" baseline="0" dirty="0">
                <a:ln>
                  <a:noFill/>
                </a:ln>
                <a:solidFill>
                  <a:srgbClr val="686868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r>
              <a:rPr kumimoji="0" lang="de-BA" altLang="de-BA" b="0" i="0" u="none" strike="noStrike" cap="none" normalizeH="0" baseline="0" dirty="0">
                <a:ln>
                  <a:noFill/>
                </a:ln>
                <a:solidFill>
                  <a:srgbClr val="686868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raspodjela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de-BA" altLang="de-BA" b="0" i="0" u="none" strike="noStrike" cap="none" normalizeH="0" baseline="0" dirty="0">
                <a:ln>
                  <a:noFill/>
                </a:ln>
                <a:solidFill>
                  <a:srgbClr val="686868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planiranih 100 projekata, predviđenih za Prvu grupu korisnika, </a:t>
            </a:r>
            <a:r>
              <a:rPr kumimoji="0" lang="de-BA" altLang="de-BA" b="0" i="0" u="none" strike="noStrike" cap="none" normalizeH="0" baseline="0" dirty="0">
                <a:ln>
                  <a:noFill/>
                </a:ln>
                <a:solidFill>
                  <a:srgbClr val="686868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r>
              <a:rPr kumimoji="0" lang="de-BA" altLang="de-BA" b="0" i="0" u="none" strike="noStrike" cap="none" normalizeH="0" baseline="0" dirty="0">
                <a:ln>
                  <a:noFill/>
                </a:ln>
                <a:solidFill>
                  <a:srgbClr val="686868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po kantonima u Federaciji BiH:</a:t>
            </a:r>
            <a:endParaRPr kumimoji="0" lang="de-BA" altLang="de-BA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958455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C4FC032-5ACE-AA2E-1F77-043FE094FC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 fontAlgn="base">
              <a:spcAft>
                <a:spcPts val="1500"/>
              </a:spcAft>
            </a:pPr>
            <a:r>
              <a:rPr lang="de-BA" sz="2000" dirty="0">
                <a:solidFill>
                  <a:srgbClr val="68686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Operator za OIEiEK će, nakon objavljivanja Javnog poziva, od kantonalnih ministarstava nadležnih za socijalnu politiku, zatražiti </a:t>
            </a:r>
            <a:r>
              <a:rPr lang="de-BA" sz="2000" b="1" dirty="0">
                <a:solidFill>
                  <a:srgbClr val="68686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dostavljanje liste potencijalnih kandidata korisnika sredstava predviđenih ovim Programom. Rok za dostavu traženih informacija ne može biti  manji od 60 dana.</a:t>
            </a:r>
            <a:endParaRPr lang="de-BA" sz="2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fontAlgn="base">
              <a:spcAft>
                <a:spcPts val="1500"/>
              </a:spcAft>
            </a:pPr>
            <a:r>
              <a:rPr lang="de-BA" sz="2000" dirty="0">
                <a:solidFill>
                  <a:srgbClr val="68686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Liste koje dostavljaju kantonalna ministarstva nadležna za socijalnu politiku treba da sadrže </a:t>
            </a:r>
            <a:r>
              <a:rPr lang="de-BA" sz="2000" b="1" dirty="0">
                <a:solidFill>
                  <a:srgbClr val="68686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najmanje onoliko kandidata koliko se navodi u tabeli iz Tačke 5. ovog Javnog poziva, a najviše 50 kandidata.</a:t>
            </a:r>
            <a:endParaRPr lang="de-BA" sz="2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de-BA" sz="2400"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7A5181B6-993C-CAE1-93A9-C460064E7DBC}"/>
              </a:ext>
            </a:extLst>
          </p:cNvPr>
          <p:cNvSpPr txBox="1"/>
          <p:nvPr/>
        </p:nvSpPr>
        <p:spPr>
          <a:xfrm>
            <a:off x="1391603" y="681037"/>
            <a:ext cx="609790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just" fontAlgn="base">
              <a:buNone/>
            </a:pPr>
            <a:r>
              <a:rPr lang="de-BA" sz="2800" b="1" dirty="0">
                <a:solidFill>
                  <a:srgbClr val="68686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Prva grupa korisnika:</a:t>
            </a:r>
            <a:endParaRPr lang="de-BA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297296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8C1A819-8DB4-8486-17F9-F3E9522CF6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33755"/>
            <a:ext cx="10515600" cy="526415"/>
          </a:xfrm>
        </p:spPr>
        <p:txBody>
          <a:bodyPr>
            <a:normAutofit fontScale="90000"/>
          </a:bodyPr>
          <a:lstStyle/>
          <a:p>
            <a:r>
              <a:rPr lang="de-BA" sz="2800" dirty="0">
                <a:solidFill>
                  <a:srgbClr val="68686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Druga grupa korisnika:</a:t>
            </a:r>
            <a:br>
              <a:rPr lang="de-BA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de-BA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7AF4B27-9018-EB32-9616-2B0ECA95A0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94155"/>
            <a:ext cx="10515600" cy="4351338"/>
          </a:xfrm>
        </p:spPr>
        <p:txBody>
          <a:bodyPr>
            <a:normAutofit fontScale="92500" lnSpcReduction="10000"/>
          </a:bodyPr>
          <a:lstStyle/>
          <a:p>
            <a:pPr algn="just" fontAlgn="base">
              <a:lnSpc>
                <a:spcPct val="115000"/>
              </a:lnSpc>
              <a:spcAft>
                <a:spcPts val="1500"/>
              </a:spcAft>
            </a:pPr>
            <a:r>
              <a:rPr lang="de-BA" sz="1800" b="1" dirty="0">
                <a:solidFill>
                  <a:srgbClr val="68686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Fizička lica </a:t>
            </a:r>
            <a:r>
              <a:rPr lang="de-BA" sz="1800" dirty="0">
                <a:solidFill>
                  <a:srgbClr val="68686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(građani) moraju ispunjavati svaki od sljedećih kriterija:</a:t>
            </a:r>
            <a:endParaRPr lang="de-B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 fontAlgn="base">
              <a:lnSpc>
                <a:spcPct val="1150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de-BA" sz="1800" b="1" dirty="0">
                <a:solidFill>
                  <a:srgbClr val="68686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Vlasništvo</a:t>
            </a:r>
            <a:r>
              <a:rPr lang="de-BA" sz="1800" dirty="0">
                <a:solidFill>
                  <a:srgbClr val="68686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de-BA" sz="1800" b="1" dirty="0">
                <a:solidFill>
                  <a:srgbClr val="68686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Vlasnik ili suvlasnik stambenog objekta </a:t>
            </a:r>
            <a:r>
              <a:rPr lang="de-BA" sz="1800" dirty="0">
                <a:solidFill>
                  <a:srgbClr val="68686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(porodične kuće) na kojem ima namjeru izgraditi elektranu (što se dokazuje zemljišnoknjižnim izvatkom (vlasničkim listom) koji izdaje zemljišnoknjižni ured (gruntovnica)).</a:t>
            </a:r>
            <a:endParaRPr lang="de-B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 fontAlgn="base">
              <a:lnSpc>
                <a:spcPct val="1150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de-BA" sz="1800" b="1" dirty="0">
                <a:solidFill>
                  <a:srgbClr val="68686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Prebivalište</a:t>
            </a:r>
            <a:r>
              <a:rPr lang="de-BA" sz="1800" dirty="0">
                <a:solidFill>
                  <a:srgbClr val="68686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de-BA" sz="1800" b="1" dirty="0">
                <a:solidFill>
                  <a:srgbClr val="68686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Ima prijavljeno boravište na adresi tog objekta </a:t>
            </a:r>
            <a:r>
              <a:rPr lang="de-BA" sz="1800" dirty="0">
                <a:solidFill>
                  <a:srgbClr val="68686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(što se dokazuje CIPS prijavom).</a:t>
            </a:r>
            <a:endParaRPr lang="de-B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 fontAlgn="base">
              <a:lnSpc>
                <a:spcPct val="1150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de-BA" sz="1800" b="1" dirty="0">
                <a:solidFill>
                  <a:srgbClr val="68686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Tehnički limit</a:t>
            </a:r>
            <a:r>
              <a:rPr lang="de-BA" sz="1800" dirty="0">
                <a:solidFill>
                  <a:srgbClr val="68686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Planirana instalisana snaga prosumerskog postrojenja ne </a:t>
            </a:r>
            <a:r>
              <a:rPr lang="de-BA" sz="1800" b="1" dirty="0">
                <a:solidFill>
                  <a:srgbClr val="68686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prelazi</a:t>
            </a:r>
            <a:r>
              <a:rPr lang="de-BA" sz="1800" dirty="0">
                <a:solidFill>
                  <a:srgbClr val="68686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BA" sz="1800" b="1" dirty="0">
                <a:solidFill>
                  <a:srgbClr val="68686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10,8 kW (</a:t>
            </a:r>
            <a:r>
              <a:rPr lang="de-BA" sz="1800" dirty="0">
                <a:solidFill>
                  <a:srgbClr val="68686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što se dokazuje dostavljanjem elektroenergetske saglasnosti za priključenje planiranog prosumerskog postrojenja koju izdaje nadležni operator distributivnog sistema). Planirano prosumersko postrojenje mora biti na krovu kuće u kojoj podnosilac zahtjeva ima prijavljeno prebivalište.</a:t>
            </a:r>
            <a:endParaRPr lang="de-B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 fontAlgn="base">
              <a:lnSpc>
                <a:spcPct val="1150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de-BA" sz="1800" b="1" dirty="0">
                <a:solidFill>
                  <a:srgbClr val="68686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Potrošnja</a:t>
            </a:r>
            <a:r>
              <a:rPr lang="de-BA" sz="1800" dirty="0">
                <a:solidFill>
                  <a:srgbClr val="68686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Minimalna godišnja potrošnja domaćinstva u protekloj </a:t>
            </a:r>
            <a:r>
              <a:rPr lang="de-BA" sz="1800" b="1" dirty="0">
                <a:solidFill>
                  <a:srgbClr val="68686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godini veća od 4.500  kW</a:t>
            </a:r>
            <a:r>
              <a:rPr lang="de-BA" sz="1800" dirty="0">
                <a:solidFill>
                  <a:srgbClr val="68686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 (što se dokazuje dostavljanjem kopija računa ili uvjerenja/potvrde o potrošnji električne energije u 12 posljednjih mjeseci.</a:t>
            </a:r>
            <a:endParaRPr lang="de-B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de-BA" dirty="0"/>
          </a:p>
        </p:txBody>
      </p:sp>
    </p:spTree>
    <p:extLst>
      <p:ext uri="{BB962C8B-B14F-4D97-AF65-F5344CB8AC3E}">
        <p14:creationId xmlns:p14="http://schemas.microsoft.com/office/powerpoint/2010/main" val="144616883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DFAFCE1-9A06-810B-920D-0E260E8F51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1462"/>
            <a:ext cx="10515600" cy="1325563"/>
          </a:xfrm>
        </p:spPr>
        <p:txBody>
          <a:bodyPr/>
          <a:lstStyle/>
          <a:p>
            <a:r>
              <a:rPr lang="de-BA" sz="2400" b="1" dirty="0">
                <a:solidFill>
                  <a:srgbClr val="68686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Druga grupa korisnika:</a:t>
            </a:r>
            <a:endParaRPr lang="de-BA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1C8DC92-0863-CB65-71BC-76459CEB40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 fontAlgn="base">
              <a:spcAft>
                <a:spcPts val="1500"/>
              </a:spcAft>
            </a:pPr>
            <a:r>
              <a:rPr lang="de-BA" sz="1800" dirty="0">
                <a:solidFill>
                  <a:srgbClr val="68686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Ukupna sredstva namijenjena za ovaj poziv iznose</a:t>
            </a:r>
            <a:r>
              <a:rPr lang="de-BA" sz="1800" b="1" dirty="0">
                <a:solidFill>
                  <a:srgbClr val="68686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2.800.000KM</a:t>
            </a:r>
            <a:r>
              <a:rPr lang="de-BA" sz="1800" dirty="0">
                <a:solidFill>
                  <a:srgbClr val="68686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Ova sredstva će biti iskorištena uzimajući u obzir sljedeće:</a:t>
            </a:r>
            <a:endParaRPr lang="de-B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 fontAlgn="base">
              <a:lnSpc>
                <a:spcPct val="1150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de-BA" sz="1800" dirty="0">
                <a:solidFill>
                  <a:srgbClr val="68686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Prosječni trošak izgradnje prosumerskog postrojenja po 1 kW (jednom kilovatu) instalisane snage prosumerskog postrojenja iznosi 1.829,00 KM/kW.</a:t>
            </a:r>
            <a:endParaRPr lang="de-B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 fontAlgn="base">
              <a:lnSpc>
                <a:spcPct val="1150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de-BA" sz="1800" b="1" dirty="0">
                <a:solidFill>
                  <a:srgbClr val="68686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Operator sufinansira 50% </a:t>
            </a:r>
            <a:r>
              <a:rPr lang="de-BA" sz="1800" dirty="0">
                <a:solidFill>
                  <a:srgbClr val="68686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od prosječnog troška izgradnje jednog kilovata (kW) prosumerskog postrojenja za svaki kilovat instalisane snage postrojenja ili maksimalno 60% računima opravdanih troškova izgradnje postrojenja. Operator će sufinansirati manji iznos od dva navedena iznosa.</a:t>
            </a:r>
            <a:endParaRPr lang="de-B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 fontAlgn="base">
              <a:lnSpc>
                <a:spcPct val="1150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de-BA" sz="1800" b="1" dirty="0">
                <a:solidFill>
                  <a:srgbClr val="68686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Maksimalni iznos koji jedan korisnik može dobiti je 7.000KM.</a:t>
            </a:r>
            <a:endParaRPr lang="de-BA" sz="1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 fontAlgn="base">
              <a:lnSpc>
                <a:spcPct val="1150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de-BA" sz="1800" b="1" dirty="0">
                <a:solidFill>
                  <a:srgbClr val="68686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Novac se isplaćuje isključivo na bankarski račun korisnika sredstava nakon što se korisnik sredstava izgradi prosumersko postrojenje te ga priključi na mrežu i nakon što ishoduje status prosumera sklapajući ugovore sa snabdjevačem električne energije i operatorom distributivnog sistema.</a:t>
            </a:r>
            <a:endParaRPr lang="de-BA" sz="1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de-BA" dirty="0"/>
          </a:p>
        </p:txBody>
      </p:sp>
    </p:spTree>
    <p:extLst>
      <p:ext uri="{BB962C8B-B14F-4D97-AF65-F5344CB8AC3E}">
        <p14:creationId xmlns:p14="http://schemas.microsoft.com/office/powerpoint/2010/main" val="310868561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8454169-F96B-5E15-CD3C-EF4D204DC1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20090"/>
            <a:ext cx="10515600" cy="5589270"/>
          </a:xfrm>
        </p:spPr>
        <p:txBody>
          <a:bodyPr>
            <a:normAutofit fontScale="92500" lnSpcReduction="20000"/>
          </a:bodyPr>
          <a:lstStyle/>
          <a:p>
            <a:pPr marL="0" indent="0" algn="just" fontAlgn="base">
              <a:spcAft>
                <a:spcPts val="1500"/>
              </a:spcAft>
              <a:buNone/>
            </a:pPr>
            <a:r>
              <a:rPr lang="de-BA" sz="1600" b="1" dirty="0">
                <a:solidFill>
                  <a:srgbClr val="68686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Zahtjev će se kompletnim ukoliko se sastoji se od:</a:t>
            </a:r>
            <a:endParaRPr lang="de-BA" sz="1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 fontAlgn="base">
              <a:lnSpc>
                <a:spcPct val="115000"/>
              </a:lnSpc>
              <a:tabLst>
                <a:tab pos="457200" algn="l"/>
              </a:tabLst>
            </a:pPr>
            <a:r>
              <a:rPr lang="de-BA" sz="1600" b="1" dirty="0">
                <a:solidFill>
                  <a:srgbClr val="68686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Popunjen i potpisan Obrazac zahtjeva za sufinansiranje</a:t>
            </a:r>
            <a:r>
              <a:rPr lang="de-BA" sz="1500" b="1" dirty="0">
                <a:solidFill>
                  <a:srgbClr val="68686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BA" sz="1500" dirty="0">
                <a:solidFill>
                  <a:srgbClr val="68686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(Prilog 2. Programa),</a:t>
            </a:r>
            <a:endParaRPr lang="de-BA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 fontAlgn="base">
              <a:lnSpc>
                <a:spcPct val="115000"/>
              </a:lnSpc>
              <a:tabLst>
                <a:tab pos="457200" algn="l"/>
              </a:tabLst>
            </a:pPr>
            <a:r>
              <a:rPr lang="de-BA" sz="1600" b="1" dirty="0">
                <a:solidFill>
                  <a:srgbClr val="68686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Ovjerena kopija lične karte podnosioca zahtjeva</a:t>
            </a:r>
            <a:r>
              <a:rPr lang="de-BA" sz="1600" dirty="0">
                <a:solidFill>
                  <a:srgbClr val="68686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de-BA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 fontAlgn="base">
              <a:lnSpc>
                <a:spcPct val="115000"/>
              </a:lnSpc>
              <a:tabLst>
                <a:tab pos="457200" algn="l"/>
              </a:tabLst>
            </a:pPr>
            <a:r>
              <a:rPr lang="de-BA" sz="1600" b="1" dirty="0">
                <a:solidFill>
                  <a:srgbClr val="68686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Zemljišnoknjižni izvadak </a:t>
            </a:r>
            <a:r>
              <a:rPr lang="de-BA" sz="1600" dirty="0">
                <a:solidFill>
                  <a:srgbClr val="68686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(original ili ovjerena kopija) ili od nadležnog organa ovjerenu Izjavu, datu pod punom materijalnom, krivičnom i prekršajnom odgovornosti, da je podnosilac zahtjeva vlasnik ili suvlasnik stambenog objekta na kojem namjerava izgraditi prosumersko postrojenje.</a:t>
            </a:r>
            <a:endParaRPr lang="de-BA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 fontAlgn="base">
              <a:lnSpc>
                <a:spcPct val="115000"/>
              </a:lnSpc>
              <a:tabLst>
                <a:tab pos="457200" algn="l"/>
              </a:tabLst>
            </a:pPr>
            <a:r>
              <a:rPr lang="de-BA" sz="1600" dirty="0">
                <a:solidFill>
                  <a:srgbClr val="68686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Od nadležnog organa, ovjerena Izjava o saglasnosti ostalih suvlasnika za instalaciju prosumerskog postrojenja na ime podnosioca zahtjeva (ukoliko se radi o suvlasništvu),</a:t>
            </a:r>
            <a:endParaRPr lang="de-BA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 fontAlgn="base">
              <a:lnSpc>
                <a:spcPct val="115000"/>
              </a:lnSpc>
              <a:tabLst>
                <a:tab pos="457200" algn="l"/>
              </a:tabLst>
            </a:pPr>
            <a:r>
              <a:rPr lang="de-BA" sz="1600" b="1" dirty="0">
                <a:solidFill>
                  <a:srgbClr val="68686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Uvjerenje o prebivalištu podnosioca zahtjeva </a:t>
            </a:r>
            <a:r>
              <a:rPr lang="de-BA" sz="1600" dirty="0">
                <a:solidFill>
                  <a:srgbClr val="68686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CIPS prijava ne starija od 3 mjeseca (original ili ovjerena kopija),</a:t>
            </a:r>
            <a:endParaRPr lang="de-BA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 fontAlgn="base">
              <a:lnSpc>
                <a:spcPct val="115000"/>
              </a:lnSpc>
              <a:tabLst>
                <a:tab pos="457200" algn="l"/>
              </a:tabLst>
            </a:pPr>
            <a:r>
              <a:rPr lang="de-BA" sz="1600" b="1" dirty="0">
                <a:solidFill>
                  <a:srgbClr val="68686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Kopije 12 zadnjih zaprimljenih računa za električnu energiju </a:t>
            </a:r>
            <a:r>
              <a:rPr lang="de-BA" sz="1600" dirty="0">
                <a:solidFill>
                  <a:srgbClr val="68686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iz kojih je vidljiva godišnja potrošnja električne energije ili uvjerenje o potrošnji električne energije u posljednjih 12 mjeseci, koju izdaje nadležno elektroprivredno preduzeće (JP EP BIH ili JP EPHZHB),</a:t>
            </a:r>
            <a:endParaRPr lang="de-BA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 fontAlgn="base">
              <a:lnSpc>
                <a:spcPct val="115000"/>
              </a:lnSpc>
              <a:tabLst>
                <a:tab pos="457200" algn="l"/>
              </a:tabLst>
            </a:pPr>
            <a:r>
              <a:rPr lang="de-BA" sz="1600" b="1" dirty="0">
                <a:solidFill>
                  <a:srgbClr val="68686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Elektroenergetsku saglasnost za priključenje planiranog prosumerskog postrojenja </a:t>
            </a:r>
            <a:r>
              <a:rPr lang="de-BA" sz="1600" dirty="0">
                <a:solidFill>
                  <a:srgbClr val="68686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koju izdaje koju izdaje nadležno elektroprivredno preduzeće (JP EP BIH ili JP EPHZHB) (original ili ovjerena kopija),</a:t>
            </a:r>
            <a:endParaRPr lang="de-BA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 fontAlgn="base">
              <a:lnSpc>
                <a:spcPct val="115000"/>
              </a:lnSpc>
              <a:tabLst>
                <a:tab pos="457200" algn="l"/>
              </a:tabLst>
            </a:pPr>
            <a:r>
              <a:rPr lang="de-BA" sz="1600" b="1" dirty="0">
                <a:solidFill>
                  <a:srgbClr val="68686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Od nadležnog organa ovjerenu Izjavu podnosioca zahtjeva </a:t>
            </a:r>
            <a:r>
              <a:rPr lang="de-BA" sz="1600" dirty="0">
                <a:solidFill>
                  <a:srgbClr val="68686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(Prilog 1. Programa) pod punom materijalnom, krivičnom i prekršajnom odgovornosti, potpisanu od strane podnosioca zahtjeva, da prihvata uslove iz ovog Programa i Javnog poziva te da može osigurati sredstva za provedbu projekta,</a:t>
            </a:r>
            <a:endParaRPr lang="de-BA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 fontAlgn="base">
              <a:lnSpc>
                <a:spcPct val="115000"/>
              </a:lnSpc>
              <a:tabLst>
                <a:tab pos="457200" algn="l"/>
              </a:tabLst>
            </a:pPr>
            <a:r>
              <a:rPr lang="de-BA" sz="1600" b="1" dirty="0">
                <a:solidFill>
                  <a:srgbClr val="68686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Dokaz o uplati administrativne naknade u iznosu od 50KM.</a:t>
            </a:r>
            <a:endParaRPr lang="de-BA" sz="1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469362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B02C8D-6D05-6F5B-A3F3-D71A5EC7E1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2726950B-629E-1F93-D772-22F6A0AE89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161" y="5150817"/>
            <a:ext cx="11400183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hr-HR" sz="6000" b="1" dirty="0">
                <a:ln>
                  <a:solidFill>
                    <a:schemeClr val="tx1"/>
                  </a:solidFill>
                </a:ln>
                <a:solidFill>
                  <a:srgbClr val="92D050"/>
                </a:solidFill>
                <a:ea typeface="Calibri" pitchFamily="34" charset="0"/>
                <a:cs typeface="Arial" pitchFamily="34" charset="0"/>
              </a:rPr>
              <a:t>HVALA NA PAŽNJI !</a:t>
            </a:r>
            <a:endParaRPr lang="hr-HR" sz="6000" dirty="0">
              <a:ln>
                <a:solidFill>
                  <a:schemeClr val="tx1"/>
                </a:solidFill>
              </a:ln>
              <a:solidFill>
                <a:srgbClr val="92D050"/>
              </a:solidFill>
              <a:cs typeface="Arial" pitchFamily="34" charset="0"/>
            </a:endParaRPr>
          </a:p>
        </p:txBody>
      </p:sp>
      <p:pic>
        <p:nvPicPr>
          <p:cNvPr id="4" name="Picture 3" descr="This is the following: Energijska efikasnost and obnovljivi izvori energije - EKI OGLASI">
            <a:extLst>
              <a:ext uri="{FF2B5EF4-FFF2-40B4-BE49-F238E27FC236}">
                <a16:creationId xmlns:a16="http://schemas.microsoft.com/office/drawing/2014/main" id="{0BF5B111-FE92-04F8-BE23-C638B072C9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30" t="20262" r="6452" b="-1"/>
          <a:stretch>
            <a:fillRect/>
          </a:stretch>
        </p:blipFill>
        <p:spPr bwMode="auto">
          <a:xfrm>
            <a:off x="434161" y="287079"/>
            <a:ext cx="11323676" cy="4863738"/>
          </a:xfrm>
          <a:prstGeom prst="rect">
            <a:avLst/>
          </a:prstGeom>
          <a:noFill/>
          <a:ln>
            <a:noFill/>
          </a:ln>
          <a:effectLst>
            <a:softEdge rad="635000"/>
          </a:effectLst>
        </p:spPr>
      </p:pic>
    </p:spTree>
    <p:extLst>
      <p:ext uri="{BB962C8B-B14F-4D97-AF65-F5344CB8AC3E}">
        <p14:creationId xmlns:p14="http://schemas.microsoft.com/office/powerpoint/2010/main" val="42588361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2783</Words>
  <Application>Microsoft Macintosh PowerPoint</Application>
  <PresentationFormat>Breitbild</PresentationFormat>
  <Paragraphs>266</Paragraphs>
  <Slides>38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11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38</vt:i4>
      </vt:variant>
    </vt:vector>
  </HeadingPairs>
  <TitlesOfParts>
    <vt:vector size="50" baseType="lpstr">
      <vt:lpstr>-apple-system-body</vt:lpstr>
      <vt:lpstr>Arial</vt:lpstr>
      <vt:lpstr>Arial Black</vt:lpstr>
      <vt:lpstr>Calibri</vt:lpstr>
      <vt:lpstr>Calibri Light</vt:lpstr>
      <vt:lpstr>News Gothic MT</vt:lpstr>
      <vt:lpstr>OpenSans</vt:lpstr>
      <vt:lpstr>Symbol</vt:lpstr>
      <vt:lpstr>Tahoma</vt:lpstr>
      <vt:lpstr>Times New Roman</vt:lpstr>
      <vt:lpstr>Wingdings</vt:lpstr>
      <vt:lpstr>Office Theme</vt:lpstr>
      <vt:lpstr>PowerPoint-Präsentation</vt:lpstr>
      <vt:lpstr>Cilj prezentacije </vt:lpstr>
      <vt:lpstr>PowerPoint-Präsentation</vt:lpstr>
      <vt:lpstr>PowerPoint-Präsentation</vt:lpstr>
      <vt:lpstr>Prosječna solarna radijacija EU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Veoma je važna godina proizvodne panela, jer je razvoj novih tehnologija brz.   Treba voditi računa o otpornost panela na grad (5400Pa).</vt:lpstr>
      <vt:lpstr>Podkonstrukcija je veoma važna, jer je ona ključna za otpornost na vjetar.</vt:lpstr>
      <vt:lpstr>PowerPoint-Präsentation</vt:lpstr>
      <vt:lpstr>PowerPoint-Präsentation</vt:lpstr>
      <vt:lpstr>Kako se vrši obračun električne energije za prosumere</vt:lpstr>
      <vt:lpstr>PowerPoint-Präsentation</vt:lpstr>
      <vt:lpstr>PowerPoint-Präsentation</vt:lpstr>
      <vt:lpstr>PowerPoint-Präsentation</vt:lpstr>
      <vt:lpstr>Javnog poziva za sufinansiranje prosumerskih postrojenja za 2026. godinu, broj: 02-965/26 od 01.10.2026. godine i člana Operatora za obnovljive izvore energije i efikasnu kogeneraciju </vt:lpstr>
      <vt:lpstr>PowerPoint-Präsentation</vt:lpstr>
      <vt:lpstr>PowerPoint-Präsentation</vt:lpstr>
      <vt:lpstr>Druga grupa korisnika: </vt:lpstr>
      <vt:lpstr>Druga grupa korisnika: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Vanja</dc:creator>
  <cp:lastModifiedBy>Microsoft Office User</cp:lastModifiedBy>
  <cp:revision>345</cp:revision>
  <dcterms:created xsi:type="dcterms:W3CDTF">2019-10-27T06:48:03Z</dcterms:created>
  <dcterms:modified xsi:type="dcterms:W3CDTF">2026-10-13T23:14:06Z</dcterms:modified>
</cp:coreProperties>
</file>